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8" r:id="rId2"/>
    <p:sldId id="337" r:id="rId3"/>
    <p:sldId id="345" r:id="rId4"/>
    <p:sldId id="336" r:id="rId5"/>
    <p:sldId id="341" r:id="rId6"/>
    <p:sldId id="343" r:id="rId7"/>
    <p:sldId id="346" r:id="rId8"/>
    <p:sldId id="342" r:id="rId9"/>
    <p:sldId id="338" r:id="rId10"/>
    <p:sldId id="339" r:id="rId11"/>
    <p:sldId id="340" r:id="rId12"/>
    <p:sldId id="347" r:id="rId13"/>
    <p:sldId id="257" r:id="rId14"/>
    <p:sldId id="352" r:id="rId15"/>
    <p:sldId id="259" r:id="rId16"/>
    <p:sldId id="344" r:id="rId17"/>
    <p:sldId id="353" r:id="rId18"/>
    <p:sldId id="348" r:id="rId19"/>
    <p:sldId id="349" r:id="rId20"/>
    <p:sldId id="350" r:id="rId21"/>
    <p:sldId id="351" r:id="rId22"/>
    <p:sldId id="33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80024" autoAdjust="0"/>
  </p:normalViewPr>
  <p:slideViewPr>
    <p:cSldViewPr>
      <p:cViewPr varScale="1">
        <p:scale>
          <a:sx n="92" d="100"/>
          <a:sy n="92" d="100"/>
        </p:scale>
        <p:origin x="21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BCE57-58C8-4AE7-BA2F-D004AD83FD80}" type="datetimeFigureOut">
              <a:rPr lang="en-US" smtClean="0"/>
              <a:t>5/12/2020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8D7919-BE9F-4467-9042-6F6CBF1CA08D}" type="slidenum">
              <a:rPr lang="en-US" smtClean="0"/>
              <a:t>‹#›</a:t>
            </a:fld>
            <a:endParaRPr lang="en-US" dirty="0"/>
          </a:p>
        </p:txBody>
      </p:sp>
    </p:spTree>
    <p:extLst>
      <p:ext uri="{BB962C8B-B14F-4D97-AF65-F5344CB8AC3E}">
        <p14:creationId xmlns:p14="http://schemas.microsoft.com/office/powerpoint/2010/main" val="269845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BB62F-4E2E-4F41-AEAD-D07E24DAA680}" type="datetimeFigureOut">
              <a:rPr lang="en-US" smtClean="0"/>
              <a:t>5/12/2020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2B1B7-211C-470D-8B0B-79FB8D4C83B5}" type="slidenum">
              <a:rPr lang="en-US" smtClean="0"/>
              <a:t>‹#›</a:t>
            </a:fld>
            <a:endParaRPr lang="en-US" dirty="0"/>
          </a:p>
        </p:txBody>
      </p:sp>
    </p:spTree>
    <p:extLst>
      <p:ext uri="{BB962C8B-B14F-4D97-AF65-F5344CB8AC3E}">
        <p14:creationId xmlns:p14="http://schemas.microsoft.com/office/powerpoint/2010/main" val="34073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C17-F1E9-420B-B046-BEBA207456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F883EE-E102-4F9E-B1C9-739D44BE55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F70CA8-7497-4E78-88FE-000A16364626}"/>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934541BF-8F7B-4BF3-942A-673F2E4860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DC5469-9831-49C9-9938-F52F61F7E6B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277008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366F-F0BD-49DD-9BFE-0005E41E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225A7-3D8B-4F08-A753-E072D440CA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9C7D-F272-4B86-9BBC-8597507BEB3B}"/>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F76EC4F4-12F1-44C6-A3A4-441BF7AE84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41BB0-858A-4B12-883D-FCFC08D231BB}"/>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5749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05EA1-44A9-4840-B574-38CD6C0813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0C1D9-78E3-4E11-AB31-F3F1CDFF1BA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0ED1-AAEF-4F2D-95EF-C386F2265F60}"/>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81185ED5-1420-42B8-B65E-ABB8624BC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91790-5DF0-472A-93AE-F606899102E1}"/>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375689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FF2F2-F16F-4F9A-ACA6-FE8AC4AEFC02}"/>
              </a:ext>
            </a:extLst>
          </p:cNvPr>
          <p:cNvSpPr>
            <a:spLocks noGrp="1"/>
          </p:cNvSpPr>
          <p:nvPr>
            <p:ph type="dt" sz="half" idx="10"/>
          </p:nvPr>
        </p:nvSpPr>
        <p:spPr/>
        <p:txBody>
          <a:bodyPr/>
          <a:lstStyle>
            <a:lvl1pPr>
              <a:defRPr>
                <a:latin typeface="Arial" pitchFamily="34" charset="0"/>
                <a:ea typeface="ＭＳ Ｐゴシック" pitchFamily="34" charset="-128"/>
              </a:defRPr>
            </a:lvl1pPr>
          </a:lstStyle>
          <a:p>
            <a:pPr>
              <a:defRPr/>
            </a:pPr>
            <a:fld id="{B8266B53-4634-4046-AE02-6C0ED0A3ACF1}" type="datetime1">
              <a:rPr lang="en-US" altLang="en-US"/>
              <a:pPr>
                <a:defRPr/>
              </a:pPr>
              <a:t>5/12/2020</a:t>
            </a:fld>
            <a:endParaRPr lang="en-US" altLang="en-US"/>
          </a:p>
        </p:txBody>
      </p:sp>
      <p:sp>
        <p:nvSpPr>
          <p:cNvPr id="5" name="Footer Placeholder 4">
            <a:extLst>
              <a:ext uri="{FF2B5EF4-FFF2-40B4-BE49-F238E27FC236}">
                <a16:creationId xmlns:a16="http://schemas.microsoft.com/office/drawing/2014/main" id="{22409671-DC35-4681-A157-E79BB21E5E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4EAD3-3238-4398-A79A-09BCC033ABA3}"/>
              </a:ext>
            </a:extLst>
          </p:cNvPr>
          <p:cNvSpPr>
            <a:spLocks noGrp="1"/>
          </p:cNvSpPr>
          <p:nvPr>
            <p:ph type="sldNum" sz="quarter" idx="12"/>
          </p:nvPr>
        </p:nvSpPr>
        <p:spPr/>
        <p:txBody>
          <a:bodyPr/>
          <a:lstStyle>
            <a:lvl1pPr>
              <a:defRPr smtClean="0"/>
            </a:lvl1pPr>
          </a:lstStyle>
          <a:p>
            <a:pPr>
              <a:defRPr/>
            </a:pPr>
            <a:fld id="{4A25FF26-9840-428F-BBA9-FF1A024CC0E7}" type="slidenum">
              <a:rPr lang="en-US" altLang="en-US"/>
              <a:pPr>
                <a:defRPr/>
              </a:pPr>
              <a:t>‹#›</a:t>
            </a:fld>
            <a:endParaRPr lang="en-US" altLang="en-US"/>
          </a:p>
        </p:txBody>
      </p:sp>
    </p:spTree>
    <p:extLst>
      <p:ext uri="{BB962C8B-B14F-4D97-AF65-F5344CB8AC3E}">
        <p14:creationId xmlns:p14="http://schemas.microsoft.com/office/powerpoint/2010/main" val="2058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992-E4C3-4B1F-A198-F41963BA7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2DF67-7776-4EC3-9173-3C518136C1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707F5-F863-4EBD-AECC-D92D1E5EBA37}"/>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23A4E4C2-6145-4406-831E-FEE0399FF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03543-CBC8-405A-ABF3-56C97DD05DE6}"/>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26222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A278-F0B0-47FC-92B4-D042A181BF8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62CF30B-F87D-4613-9598-6AF954E2D7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DC2AFA-BBC3-40C7-B87A-1CC0A7EE5CF4}"/>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03583EE6-C4DC-4E1B-B925-86BC2F0A9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D8D02A-3374-4AC7-80D4-939536A5ACE4}"/>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401234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35DB-E926-4E5C-AFCA-CE3B6680C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51235-1BF7-4222-BF1B-E589709C319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25964-8163-4647-8B03-7352FA00607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A4525-24E4-4BCB-859E-27FF32616ED2}"/>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6" name="Footer Placeholder 5">
            <a:extLst>
              <a:ext uri="{FF2B5EF4-FFF2-40B4-BE49-F238E27FC236}">
                <a16:creationId xmlns:a16="http://schemas.microsoft.com/office/drawing/2014/main" id="{950E3C45-218A-471B-B20E-4DAF17607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AF2EC4-0659-4C2A-82E6-26ECF67DF88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76523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D936-054F-4410-93C1-FC2E9F0643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E0FB8-B7A7-4D30-A3FC-FEF0FCE6CA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133795A-48E9-40F5-AB79-3286026E89B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58E27-5B69-4B2D-B0DD-7CB7C9F99E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C556066-E2AD-4245-9AAF-1146285392C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BFCFC-7C06-44AB-90FC-E8BD5ACF77D4}"/>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8" name="Footer Placeholder 7">
            <a:extLst>
              <a:ext uri="{FF2B5EF4-FFF2-40B4-BE49-F238E27FC236}">
                <a16:creationId xmlns:a16="http://schemas.microsoft.com/office/drawing/2014/main" id="{D56995DA-965C-48D4-84D2-5F43547049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6F30B4-B959-49BD-9015-7898C8F8B8BD}"/>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257165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71CE-7383-49A8-986C-5BB1FA978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07290-EEB4-4FB2-AEEA-738D970A6141}"/>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4" name="Footer Placeholder 3">
            <a:extLst>
              <a:ext uri="{FF2B5EF4-FFF2-40B4-BE49-F238E27FC236}">
                <a16:creationId xmlns:a16="http://schemas.microsoft.com/office/drawing/2014/main" id="{20416361-E127-4A4A-9552-33CBBFA540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3F6E85-ADB6-46C4-A33D-3D7E6A05F47E}"/>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3630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89156-BA6E-4A44-A6F2-11379B66AB01}"/>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3" name="Footer Placeholder 2">
            <a:extLst>
              <a:ext uri="{FF2B5EF4-FFF2-40B4-BE49-F238E27FC236}">
                <a16:creationId xmlns:a16="http://schemas.microsoft.com/office/drawing/2014/main" id="{A7B58E84-9EC1-4F01-B2A4-7632066C3A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1011D2-F8E9-437F-AC16-15A8058A26B6}"/>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33327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47DA-A507-4978-8AB4-4FEED4691D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45345E-E325-4333-8DFB-CD3E77B8E0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7C4D-CF0D-4432-BB4D-7B9D06C918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81AED2-1769-4367-82CA-9446DA59F66C}"/>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6" name="Footer Placeholder 5">
            <a:extLst>
              <a:ext uri="{FF2B5EF4-FFF2-40B4-BE49-F238E27FC236}">
                <a16:creationId xmlns:a16="http://schemas.microsoft.com/office/drawing/2014/main" id="{3B172CB9-4CDC-46A3-8C9B-75459E7BE9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BDAAC-69DE-4552-A953-C6388864177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68673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B7ED-CFFF-457E-BE48-7AA39E8FED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9BA527-3D54-4058-9269-79E9110288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D966F09-1B1C-4D20-9B04-1782F70E6E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A10FFC-6599-402F-9E81-9131AE986BC4}"/>
              </a:ext>
            </a:extLst>
          </p:cNvPr>
          <p:cNvSpPr>
            <a:spLocks noGrp="1"/>
          </p:cNvSpPr>
          <p:nvPr>
            <p:ph type="dt" sz="half" idx="10"/>
          </p:nvPr>
        </p:nvSpPr>
        <p:spPr/>
        <p:txBody>
          <a:bodyPr/>
          <a:lstStyle/>
          <a:p>
            <a:fld id="{C87D665E-63CB-446A-BABC-13CE10A20BE8}" type="datetimeFigureOut">
              <a:rPr lang="en-US" smtClean="0"/>
              <a:t>5/12/2020</a:t>
            </a:fld>
            <a:endParaRPr lang="en-US" dirty="0"/>
          </a:p>
        </p:txBody>
      </p:sp>
      <p:sp>
        <p:nvSpPr>
          <p:cNvPr id="6" name="Footer Placeholder 5">
            <a:extLst>
              <a:ext uri="{FF2B5EF4-FFF2-40B4-BE49-F238E27FC236}">
                <a16:creationId xmlns:a16="http://schemas.microsoft.com/office/drawing/2014/main" id="{BFA38B55-9103-4D4B-9275-437312E10B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CB476E-6E1D-4F17-AB4D-13D7362549CD}"/>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9213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8FEF5-2F0A-4F01-AF89-07D512DE50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B1ADA-8233-4D42-8453-9C76EB2AE8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20CE3-52C6-4DFD-8559-7D0BFE0D14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7D665E-63CB-446A-BABC-13CE10A20BE8}" type="datetimeFigureOut">
              <a:rPr lang="en-US" smtClean="0"/>
              <a:t>5/12/2020</a:t>
            </a:fld>
            <a:endParaRPr lang="en-US" dirty="0"/>
          </a:p>
        </p:txBody>
      </p:sp>
      <p:sp>
        <p:nvSpPr>
          <p:cNvPr id="5" name="Footer Placeholder 4">
            <a:extLst>
              <a:ext uri="{FF2B5EF4-FFF2-40B4-BE49-F238E27FC236}">
                <a16:creationId xmlns:a16="http://schemas.microsoft.com/office/drawing/2014/main" id="{DD858ECF-BBDC-4D38-877F-B248EEEAB5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40DDE2-1AD2-4E5E-BF43-B96596B20D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831B6-0147-426F-BCA4-2B81AEB2BD94}" type="slidenum">
              <a:rPr lang="en-US" smtClean="0"/>
              <a:t>‹#›</a:t>
            </a:fld>
            <a:endParaRPr lang="en-US" dirty="0"/>
          </a:p>
        </p:txBody>
      </p:sp>
    </p:spTree>
    <p:extLst>
      <p:ext uri="{BB962C8B-B14F-4D97-AF65-F5344CB8AC3E}">
        <p14:creationId xmlns:p14="http://schemas.microsoft.com/office/powerpoint/2010/main" val="2932931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ussell.nl/" TargetMode="External"/><Relationship Id="rId7" Type="http://schemas.openxmlformats.org/officeDocument/2006/relationships/image" Target="../media/image3.png"/><Relationship Id="rId2" Type="http://schemas.openxmlformats.org/officeDocument/2006/relationships/hyperlink" Target="http://www.demolaw.com/" TargetMode="Externa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earpcoh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4D809C9-16F9-485B-9A69-2DEC552CD172}"/>
              </a:ext>
            </a:extLst>
          </p:cNvPr>
          <p:cNvSpPr>
            <a:spLocks noGrp="1" noChangeArrowheads="1"/>
          </p:cNvSpPr>
          <p:nvPr>
            <p:ph type="title"/>
          </p:nvPr>
        </p:nvSpPr>
        <p:spPr>
          <a:xfrm>
            <a:off x="685800" y="1669761"/>
            <a:ext cx="7772400" cy="762000"/>
          </a:xfrm>
        </p:spPr>
        <p:txBody>
          <a:bodyPr>
            <a:normAutofit fontScale="90000"/>
          </a:bodyPr>
          <a:lstStyle/>
          <a:p>
            <a:pPr algn="ctr" eaLnBrk="1" hangingPunct="1"/>
            <a:br>
              <a:rPr lang="en-US" altLang="en-US" sz="2600" dirty="0">
                <a:solidFill>
                  <a:srgbClr val="000000"/>
                </a:solidFill>
              </a:rPr>
            </a:br>
            <a:br>
              <a:rPr lang="en-US" altLang="en-US" sz="2600" dirty="0">
                <a:solidFill>
                  <a:srgbClr val="000000"/>
                </a:solidFill>
              </a:rPr>
            </a:br>
            <a:r>
              <a:rPr lang="en-US" altLang="en-US" sz="4000" b="1" i="1" dirty="0"/>
              <a:t>Force Majeure and Business Interruption</a:t>
            </a:r>
            <a:br>
              <a:rPr lang="en-US" altLang="en-US" sz="2600" dirty="0">
                <a:solidFill>
                  <a:srgbClr val="2D2D8A"/>
                </a:solidFill>
              </a:rPr>
            </a:br>
            <a:r>
              <a:rPr lang="en-US" altLang="en-US" sz="2600" dirty="0">
                <a:solidFill>
                  <a:srgbClr val="2D2D8A"/>
                </a:solidFill>
              </a:rPr>
              <a:t>May 12, 2020</a:t>
            </a:r>
            <a:br>
              <a:rPr lang="en-US" altLang="en-US" sz="2600" dirty="0">
                <a:solidFill>
                  <a:srgbClr val="2D2D8A"/>
                </a:solidFill>
              </a:rPr>
            </a:br>
            <a:br>
              <a:rPr lang="en-US" altLang="en-US" sz="2600" dirty="0">
                <a:solidFill>
                  <a:schemeClr val="tx1"/>
                </a:solidFill>
              </a:rPr>
            </a:br>
            <a:r>
              <a:rPr lang="en-US" altLang="en-US" sz="2600" dirty="0">
                <a:solidFill>
                  <a:schemeClr val="tx1"/>
                </a:solidFill>
              </a:rPr>
              <a:t>Presented By:</a:t>
            </a:r>
            <a:br>
              <a:rPr lang="en-US" altLang="en-US" sz="2600" dirty="0">
                <a:solidFill>
                  <a:schemeClr val="tx1"/>
                </a:solidFill>
              </a:rPr>
            </a:br>
            <a:br>
              <a:rPr lang="en-US" altLang="en-US" sz="2600" dirty="0">
                <a:solidFill>
                  <a:schemeClr val="tx1"/>
                </a:solidFill>
              </a:rPr>
            </a:br>
            <a:br>
              <a:rPr lang="en-US" altLang="en-US" sz="2600" dirty="0">
                <a:solidFill>
                  <a:schemeClr val="tx1"/>
                </a:solidFill>
              </a:rPr>
            </a:br>
            <a:br>
              <a:rPr lang="en-US" altLang="en-US" sz="2600" dirty="0">
                <a:solidFill>
                  <a:schemeClr val="tx1"/>
                </a:solidFill>
              </a:rPr>
            </a:br>
            <a:br>
              <a:rPr lang="en-US" altLang="en-US" sz="2600" dirty="0">
                <a:solidFill>
                  <a:schemeClr val="tx1"/>
                </a:solidFill>
              </a:rPr>
            </a:br>
            <a:br>
              <a:rPr lang="en-US" altLang="en-US" sz="2600" dirty="0">
                <a:solidFill>
                  <a:schemeClr val="tx1"/>
                </a:solidFill>
              </a:rPr>
            </a:br>
            <a:endParaRPr lang="en-US" altLang="en-US" sz="2600" dirty="0">
              <a:solidFill>
                <a:srgbClr val="000000"/>
              </a:solidFill>
            </a:endParaRPr>
          </a:p>
        </p:txBody>
      </p:sp>
      <p:sp>
        <p:nvSpPr>
          <p:cNvPr id="2" name="TextBox 1">
            <a:extLst>
              <a:ext uri="{FF2B5EF4-FFF2-40B4-BE49-F238E27FC236}">
                <a16:creationId xmlns:a16="http://schemas.microsoft.com/office/drawing/2014/main" id="{FBFD3BED-6862-4E71-BEFF-2FD35E2645DB}"/>
              </a:ext>
            </a:extLst>
          </p:cNvPr>
          <p:cNvSpPr txBox="1"/>
          <p:nvPr/>
        </p:nvSpPr>
        <p:spPr>
          <a:xfrm>
            <a:off x="256306" y="4760663"/>
            <a:ext cx="3733800" cy="1323439"/>
          </a:xfrm>
          <a:prstGeom prst="rect">
            <a:avLst/>
          </a:prstGeom>
          <a:noFill/>
        </p:spPr>
        <p:txBody>
          <a:bodyPr wrap="square" rtlCol="0">
            <a:spAutoFit/>
          </a:bodyPr>
          <a:lstStyle/>
          <a:p>
            <a:pPr algn="ctr"/>
            <a:r>
              <a:rPr lang="en-US" altLang="en-US" sz="2000" i="0" dirty="0"/>
              <a:t>Melissa Demorest </a:t>
            </a:r>
            <a:r>
              <a:rPr lang="en-US" altLang="en-US" sz="2000" i="0" dirty="0" err="1"/>
              <a:t>LeDuc</a:t>
            </a:r>
            <a:r>
              <a:rPr lang="en-US" altLang="en-US" sz="2000" i="0" dirty="0"/>
              <a:t>, Esq.</a:t>
            </a:r>
            <a:br>
              <a:rPr lang="en-US" altLang="en-US" sz="2000" i="0" dirty="0"/>
            </a:br>
            <a:r>
              <a:rPr lang="en-US" altLang="en-US" sz="2000" i="0" dirty="0"/>
              <a:t>Mark S. Demorest, Esq.</a:t>
            </a:r>
            <a:br>
              <a:rPr lang="en-US" altLang="en-US" sz="2000" i="0" dirty="0">
                <a:solidFill>
                  <a:srgbClr val="000000"/>
                </a:solidFill>
              </a:rPr>
            </a:br>
            <a:r>
              <a:rPr lang="en-US" altLang="en-US" sz="2000" i="0" dirty="0">
                <a:solidFill>
                  <a:srgbClr val="000000"/>
                </a:solidFill>
              </a:rPr>
              <a:t>Demorest Law Firm, PLLC</a:t>
            </a:r>
            <a:br>
              <a:rPr lang="en-US" altLang="en-US" sz="2000" i="0" dirty="0">
                <a:solidFill>
                  <a:srgbClr val="000000"/>
                </a:solidFill>
              </a:rPr>
            </a:br>
            <a:r>
              <a:rPr lang="en-US" altLang="en-US" sz="2000" i="0" dirty="0">
                <a:solidFill>
                  <a:srgbClr val="000000"/>
                </a:solidFill>
                <a:hlinkClick r:id="rId2"/>
              </a:rPr>
              <a:t>www.demolaw.com</a:t>
            </a:r>
            <a:r>
              <a:rPr lang="en-US" altLang="en-US" sz="2000" i="0" dirty="0">
                <a:solidFill>
                  <a:srgbClr val="000000"/>
                </a:solidFill>
              </a:rPr>
              <a:t> </a:t>
            </a:r>
            <a:endParaRPr lang="en-US" sz="2000" i="0" dirty="0"/>
          </a:p>
        </p:txBody>
      </p:sp>
      <p:sp>
        <p:nvSpPr>
          <p:cNvPr id="4" name="TextBox 3">
            <a:extLst>
              <a:ext uri="{FF2B5EF4-FFF2-40B4-BE49-F238E27FC236}">
                <a16:creationId xmlns:a16="http://schemas.microsoft.com/office/drawing/2014/main" id="{7FB9C363-F286-4455-8EE7-AFAFAB892381}"/>
              </a:ext>
            </a:extLst>
          </p:cNvPr>
          <p:cNvSpPr txBox="1"/>
          <p:nvPr/>
        </p:nvSpPr>
        <p:spPr>
          <a:xfrm>
            <a:off x="5715000" y="4756002"/>
            <a:ext cx="3733800" cy="1323439"/>
          </a:xfrm>
          <a:prstGeom prst="rect">
            <a:avLst/>
          </a:prstGeom>
          <a:noFill/>
        </p:spPr>
        <p:txBody>
          <a:bodyPr wrap="square" rtlCol="0">
            <a:spAutoFit/>
          </a:bodyPr>
          <a:lstStyle/>
          <a:p>
            <a:pPr algn="ctr"/>
            <a:r>
              <a:rPr lang="en-US" altLang="en-US" sz="2000" i="0" dirty="0"/>
              <a:t>Reinier Russell</a:t>
            </a:r>
          </a:p>
          <a:p>
            <a:pPr algn="ctr"/>
            <a:r>
              <a:rPr lang="en-US" altLang="en-US" sz="2000" i="0" dirty="0">
                <a:solidFill>
                  <a:srgbClr val="000000"/>
                </a:solidFill>
              </a:rPr>
              <a:t>Guus van </a:t>
            </a:r>
            <a:r>
              <a:rPr lang="en-US" altLang="en-US" sz="2000" i="0" dirty="0" err="1">
                <a:solidFill>
                  <a:srgbClr val="000000"/>
                </a:solidFill>
              </a:rPr>
              <a:t>Lieshout</a:t>
            </a:r>
            <a:br>
              <a:rPr lang="en-US" altLang="en-US" sz="2000" i="0" dirty="0">
                <a:solidFill>
                  <a:srgbClr val="000000"/>
                </a:solidFill>
              </a:rPr>
            </a:br>
            <a:r>
              <a:rPr lang="en-US" altLang="en-US" sz="2000" i="0" dirty="0">
                <a:solidFill>
                  <a:srgbClr val="000000"/>
                </a:solidFill>
              </a:rPr>
              <a:t>Russell </a:t>
            </a:r>
            <a:r>
              <a:rPr lang="en-US" altLang="en-US" sz="2000" i="0" dirty="0" err="1">
                <a:solidFill>
                  <a:srgbClr val="000000"/>
                </a:solidFill>
              </a:rPr>
              <a:t>Advocaten</a:t>
            </a:r>
            <a:r>
              <a:rPr lang="en-US" altLang="en-US" sz="2000" i="0" dirty="0">
                <a:solidFill>
                  <a:srgbClr val="000000"/>
                </a:solidFill>
              </a:rPr>
              <a:t> B.V.</a:t>
            </a:r>
            <a:br>
              <a:rPr lang="en-US" altLang="en-US" sz="2000" i="0" dirty="0">
                <a:solidFill>
                  <a:srgbClr val="000000"/>
                </a:solidFill>
              </a:rPr>
            </a:br>
            <a:r>
              <a:rPr lang="en-US" altLang="en-US" sz="2000" i="0" dirty="0">
                <a:solidFill>
                  <a:srgbClr val="000000"/>
                </a:solidFill>
                <a:hlinkClick r:id="rId3"/>
              </a:rPr>
              <a:t>www.russell.nl</a:t>
            </a:r>
            <a:r>
              <a:rPr lang="en-US" altLang="en-US" sz="2000" i="0" dirty="0">
                <a:solidFill>
                  <a:srgbClr val="000000"/>
                </a:solidFill>
              </a:rPr>
              <a:t> </a:t>
            </a:r>
            <a:endParaRPr lang="en-US" sz="2000" i="0" dirty="0"/>
          </a:p>
        </p:txBody>
      </p:sp>
      <p:sp>
        <p:nvSpPr>
          <p:cNvPr id="5" name="TextBox 4">
            <a:extLst>
              <a:ext uri="{FF2B5EF4-FFF2-40B4-BE49-F238E27FC236}">
                <a16:creationId xmlns:a16="http://schemas.microsoft.com/office/drawing/2014/main" id="{EAE8432A-E0E8-46AD-A468-447BAABF9390}"/>
              </a:ext>
            </a:extLst>
          </p:cNvPr>
          <p:cNvSpPr txBox="1"/>
          <p:nvPr/>
        </p:nvSpPr>
        <p:spPr>
          <a:xfrm>
            <a:off x="3785752" y="4756003"/>
            <a:ext cx="2285999" cy="1015663"/>
          </a:xfrm>
          <a:prstGeom prst="rect">
            <a:avLst/>
          </a:prstGeom>
          <a:noFill/>
        </p:spPr>
        <p:txBody>
          <a:bodyPr wrap="square" rtlCol="0">
            <a:spAutoFit/>
          </a:bodyPr>
          <a:lstStyle/>
          <a:p>
            <a:pPr algn="ctr"/>
            <a:r>
              <a:rPr lang="en-US" altLang="en-US" sz="2000" i="0" dirty="0"/>
              <a:t>Carrie Ward</a:t>
            </a:r>
            <a:br>
              <a:rPr lang="en-US" altLang="en-US" sz="2000" i="0" dirty="0">
                <a:solidFill>
                  <a:srgbClr val="000000"/>
                </a:solidFill>
              </a:rPr>
            </a:br>
            <a:r>
              <a:rPr lang="en-US" altLang="en-US" sz="2000" i="0" dirty="0">
                <a:solidFill>
                  <a:srgbClr val="000000"/>
                </a:solidFill>
              </a:rPr>
              <a:t>Earp Cohn P.C.</a:t>
            </a:r>
            <a:br>
              <a:rPr lang="en-US" altLang="en-US" sz="2000" i="0" dirty="0">
                <a:solidFill>
                  <a:srgbClr val="000000"/>
                </a:solidFill>
              </a:rPr>
            </a:br>
            <a:r>
              <a:rPr lang="en-US" altLang="en-US" sz="2000" i="0" dirty="0">
                <a:solidFill>
                  <a:srgbClr val="000000"/>
                </a:solidFill>
                <a:hlinkClick r:id="rId4"/>
              </a:rPr>
              <a:t>www.earpcohn.com</a:t>
            </a:r>
            <a:r>
              <a:rPr lang="en-US" altLang="en-US" sz="2000" i="0" dirty="0">
                <a:solidFill>
                  <a:srgbClr val="000000"/>
                </a:solidFill>
              </a:rPr>
              <a:t> </a:t>
            </a:r>
            <a:endParaRPr lang="en-US" sz="2000" i="0" dirty="0"/>
          </a:p>
        </p:txBody>
      </p:sp>
      <p:pic>
        <p:nvPicPr>
          <p:cNvPr id="7" name="Picture 6">
            <a:extLst>
              <a:ext uri="{FF2B5EF4-FFF2-40B4-BE49-F238E27FC236}">
                <a16:creationId xmlns:a16="http://schemas.microsoft.com/office/drawing/2014/main" id="{54C5F906-3233-4E28-B5D5-6E9C56B2002E}"/>
              </a:ext>
            </a:extLst>
          </p:cNvPr>
          <p:cNvPicPr>
            <a:picLocks noChangeAspect="1"/>
          </p:cNvPicPr>
          <p:nvPr/>
        </p:nvPicPr>
        <p:blipFill>
          <a:blip r:embed="rId5"/>
          <a:stretch>
            <a:fillRect/>
          </a:stretch>
        </p:blipFill>
        <p:spPr>
          <a:xfrm>
            <a:off x="0" y="6213514"/>
            <a:ext cx="9144000" cy="660321"/>
          </a:xfrm>
          <a:prstGeom prst="rect">
            <a:avLst/>
          </a:prstGeom>
        </p:spPr>
      </p:pic>
      <p:pic>
        <p:nvPicPr>
          <p:cNvPr id="8" name="Picture 7" descr="A picture containing wall, monitor&#10;&#10;Description automatically generated">
            <a:extLst>
              <a:ext uri="{FF2B5EF4-FFF2-40B4-BE49-F238E27FC236}">
                <a16:creationId xmlns:a16="http://schemas.microsoft.com/office/drawing/2014/main" id="{E2DB5A10-89CD-44B4-9529-6B0550094E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pic>
        <p:nvPicPr>
          <p:cNvPr id="6" name="Picture 5" descr="A close up of a document&#10;&#10;Description automatically generated">
            <a:extLst>
              <a:ext uri="{FF2B5EF4-FFF2-40B4-BE49-F238E27FC236}">
                <a16:creationId xmlns:a16="http://schemas.microsoft.com/office/drawing/2014/main" id="{1FD9C824-805F-40C7-A561-F514AA971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7724" y="2405998"/>
            <a:ext cx="3328551" cy="2215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FEC6133-0A78-4F9F-B4C2-F61E858D82C3}"/>
              </a:ext>
            </a:extLst>
          </p:cNvPr>
          <p:cNvSpPr>
            <a:spLocks noGrp="1" noChangeArrowheads="1"/>
          </p:cNvSpPr>
          <p:nvPr>
            <p:ph type="title"/>
          </p:nvPr>
        </p:nvSpPr>
        <p:spPr/>
        <p:txBody>
          <a:bodyPr/>
          <a:lstStyle/>
          <a:p>
            <a:r>
              <a:rPr lang="en-US" altLang="en-US" b="1" dirty="0"/>
              <a:t>Drafting New Force Majeure Clauses</a:t>
            </a:r>
          </a:p>
        </p:txBody>
      </p:sp>
      <p:sp>
        <p:nvSpPr>
          <p:cNvPr id="15363" name="Text Placeholder 2">
            <a:extLst>
              <a:ext uri="{FF2B5EF4-FFF2-40B4-BE49-F238E27FC236}">
                <a16:creationId xmlns:a16="http://schemas.microsoft.com/office/drawing/2014/main" id="{E1BD5711-CC1A-4E43-AAFC-31B9B808440C}"/>
              </a:ext>
            </a:extLst>
          </p:cNvPr>
          <p:cNvSpPr>
            <a:spLocks noGrp="1" noChangeArrowheads="1"/>
          </p:cNvSpPr>
          <p:nvPr>
            <p:ph type="body" idx="1"/>
          </p:nvPr>
        </p:nvSpPr>
        <p:spPr/>
        <p:txBody>
          <a:bodyPr/>
          <a:lstStyle/>
          <a:p>
            <a:r>
              <a:rPr lang="en-US" altLang="en-US"/>
              <a:t>Event Contract</a:t>
            </a:r>
          </a:p>
          <a:p>
            <a:pPr lvl="1"/>
            <a:r>
              <a:rPr lang="en-US" altLang="en-US" sz="1600"/>
              <a:t>May also include a cancellation policy that allows the event to be rescheduled without penalty</a:t>
            </a:r>
          </a:p>
          <a:p>
            <a:pPr lvl="1"/>
            <a:r>
              <a:rPr lang="en-US" altLang="en-US" sz="1600"/>
              <a:t>Carefully review event contracts prepared by event venues (large hotel chains, casinos, etc.)</a:t>
            </a:r>
          </a:p>
          <a:p>
            <a:endParaRPr lang="en-US" altLang="en-US"/>
          </a:p>
        </p:txBody>
      </p:sp>
      <p:pic>
        <p:nvPicPr>
          <p:cNvPr id="4" name="Picture 3">
            <a:extLst>
              <a:ext uri="{FF2B5EF4-FFF2-40B4-BE49-F238E27FC236}">
                <a16:creationId xmlns:a16="http://schemas.microsoft.com/office/drawing/2014/main" id="{5575FEF1-4F19-4113-9553-18ADACA01BF1}"/>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7750A318-48D0-49E5-B1D7-7FBF2BD23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1B7A800-950B-400C-AAEE-9D14BE50A041}"/>
              </a:ext>
            </a:extLst>
          </p:cNvPr>
          <p:cNvSpPr>
            <a:spLocks noGrp="1" noChangeArrowheads="1"/>
          </p:cNvSpPr>
          <p:nvPr>
            <p:ph type="title"/>
          </p:nvPr>
        </p:nvSpPr>
        <p:spPr/>
        <p:txBody>
          <a:bodyPr/>
          <a:lstStyle/>
          <a:p>
            <a:r>
              <a:rPr lang="en-US" altLang="en-US" b="1" dirty="0"/>
              <a:t>Drafting New Force Majeure Clauses</a:t>
            </a:r>
          </a:p>
        </p:txBody>
      </p:sp>
      <p:sp>
        <p:nvSpPr>
          <p:cNvPr id="16387" name="Text Placeholder 2">
            <a:extLst>
              <a:ext uri="{FF2B5EF4-FFF2-40B4-BE49-F238E27FC236}">
                <a16:creationId xmlns:a16="http://schemas.microsoft.com/office/drawing/2014/main" id="{43042A14-8F52-424F-8E0C-2837F3360FCC}"/>
              </a:ext>
            </a:extLst>
          </p:cNvPr>
          <p:cNvSpPr>
            <a:spLocks noGrp="1" noChangeArrowheads="1"/>
          </p:cNvSpPr>
          <p:nvPr>
            <p:ph type="body" idx="1"/>
          </p:nvPr>
        </p:nvSpPr>
        <p:spPr/>
        <p:txBody>
          <a:bodyPr/>
          <a:lstStyle/>
          <a:p>
            <a:r>
              <a:rPr lang="en-US" altLang="en-US"/>
              <a:t>Sample clause: Distributor Agreement</a:t>
            </a:r>
          </a:p>
          <a:p>
            <a:r>
              <a:rPr lang="en-US" altLang="en-US" sz="1600" b="1"/>
              <a:t>Force Majeure</a:t>
            </a:r>
            <a:r>
              <a:rPr lang="en-US" altLang="en-US" sz="1600"/>
              <a:t>.  Neither Party will be deemed in default of this Agreement to the extent that performance of its obligations, or attempts to cure any breach, are delayed or prevented by reason of circumstance beyond its reasonable control, including, without limitation, </a:t>
            </a:r>
            <a:r>
              <a:rPr lang="en-US" altLang="en-US" sz="1600" b="1"/>
              <a:t>act of Government</a:t>
            </a:r>
            <a:r>
              <a:rPr lang="en-US" altLang="en-US" sz="1600"/>
              <a:t>, </a:t>
            </a:r>
            <a:r>
              <a:rPr lang="en-US" altLang="en-US" sz="1600" b="1"/>
              <a:t>pandemic or other serious public health issue</a:t>
            </a:r>
            <a:r>
              <a:rPr lang="en-US" altLang="en-US" sz="1600"/>
              <a:t>, fire, natural disaster, earthquake, accident, or other acts of God ("Force Majeure"), </a:t>
            </a:r>
            <a:r>
              <a:rPr lang="en-US" altLang="en-US" sz="1600" b="1" i="1"/>
              <a:t>provided that the Party seeking to delay its performance gives the other written notice of any such Force Majeure within five (5) days after the discovery of the Force Majeure</a:t>
            </a:r>
            <a:r>
              <a:rPr lang="en-US" altLang="en-US" sz="1600"/>
              <a:t>, and further provided that such Party uses its good faith efforts to cure the Force Majeure.  </a:t>
            </a:r>
            <a:r>
              <a:rPr lang="en-US" altLang="en-US" sz="1600" b="1" i="1"/>
              <a:t>If there is a Force Majeure, the time for performance or cure will be extended for a period equal to the duration of the Force Majeure</a:t>
            </a:r>
            <a:r>
              <a:rPr lang="en-US" altLang="en-US" sz="1600"/>
              <a:t>. </a:t>
            </a:r>
          </a:p>
        </p:txBody>
      </p:sp>
      <p:pic>
        <p:nvPicPr>
          <p:cNvPr id="4" name="Picture 3">
            <a:extLst>
              <a:ext uri="{FF2B5EF4-FFF2-40B4-BE49-F238E27FC236}">
                <a16:creationId xmlns:a16="http://schemas.microsoft.com/office/drawing/2014/main" id="{2C33F1C9-35B5-4517-A779-2AA9BC7EFFBD}"/>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EC151B90-783C-4AE6-A9F3-ADC7D2E8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3EE8-3D80-4618-8C5F-8D3635075957}"/>
              </a:ext>
            </a:extLst>
          </p:cNvPr>
          <p:cNvSpPr>
            <a:spLocks noGrp="1"/>
          </p:cNvSpPr>
          <p:nvPr>
            <p:ph type="ctrTitle"/>
          </p:nvPr>
        </p:nvSpPr>
        <p:spPr/>
        <p:txBody>
          <a:bodyPr>
            <a:normAutofit fontScale="90000"/>
          </a:bodyPr>
          <a:lstStyle/>
          <a:p>
            <a:pPr>
              <a:defRPr/>
            </a:pPr>
            <a:r>
              <a:rPr lang="en-US" b="1" dirty="0"/>
              <a:t>5 Main Elements of a Carefully Drafted Force Majeure Clause</a:t>
            </a:r>
            <a:br>
              <a:rPr lang="en-US" b="1" dirty="0"/>
            </a:br>
            <a:endParaRPr lang="en-US" b="1" dirty="0"/>
          </a:p>
        </p:txBody>
      </p:sp>
      <p:sp>
        <p:nvSpPr>
          <p:cNvPr id="3" name="Subtitle 2">
            <a:extLst>
              <a:ext uri="{FF2B5EF4-FFF2-40B4-BE49-F238E27FC236}">
                <a16:creationId xmlns:a16="http://schemas.microsoft.com/office/drawing/2014/main" id="{06D18759-0EF5-4763-81D0-E7BA3672D316}"/>
              </a:ext>
            </a:extLst>
          </p:cNvPr>
          <p:cNvSpPr>
            <a:spLocks noGrp="1"/>
          </p:cNvSpPr>
          <p:nvPr>
            <p:ph type="subTitle" idx="1"/>
          </p:nvPr>
        </p:nvSpPr>
        <p:spPr/>
        <p:txBody>
          <a:bodyPr>
            <a:normAutofit fontScale="92500" lnSpcReduction="10000"/>
          </a:bodyPr>
          <a:lstStyle/>
          <a:p>
            <a:pPr marL="342900" indent="-342900" algn="l">
              <a:buFontTx/>
              <a:buAutoNum type="arabicPeriod"/>
              <a:defRPr/>
            </a:pPr>
            <a:r>
              <a:rPr lang="en-US" dirty="0"/>
              <a:t>List of potential events</a:t>
            </a:r>
          </a:p>
          <a:p>
            <a:pPr marL="342900" indent="-342900" algn="l">
              <a:buFontTx/>
              <a:buAutoNum type="arabicPeriod"/>
              <a:defRPr/>
            </a:pPr>
            <a:r>
              <a:rPr lang="en-US" dirty="0"/>
              <a:t>Catch-all provision</a:t>
            </a:r>
          </a:p>
          <a:p>
            <a:pPr marL="342900" indent="-342900" algn="l">
              <a:buFontTx/>
              <a:buAutoNum type="arabicPeriod"/>
              <a:defRPr/>
            </a:pPr>
            <a:r>
              <a:rPr lang="en-US" dirty="0"/>
              <a:t>Standard for fore majeure event</a:t>
            </a:r>
          </a:p>
          <a:p>
            <a:pPr marL="342900" indent="-342900" algn="l">
              <a:buFontTx/>
              <a:buAutoNum type="arabicPeriod"/>
              <a:defRPr/>
            </a:pPr>
            <a:r>
              <a:rPr lang="en-US" dirty="0"/>
              <a:t>Effect of force majeure clause</a:t>
            </a:r>
          </a:p>
          <a:p>
            <a:pPr marL="342900" indent="-342900" algn="l">
              <a:buFontTx/>
              <a:buAutoNum type="arabicPeriod"/>
              <a:defRPr/>
            </a:pPr>
            <a:r>
              <a:rPr lang="en-US" dirty="0"/>
              <a:t>Notice</a:t>
            </a:r>
          </a:p>
          <a:p>
            <a:pPr marL="342900" indent="-342900" algn="l">
              <a:buFontTx/>
              <a:buAutoNum type="arabicPeriod"/>
              <a:defRPr/>
            </a:pPr>
            <a:endParaRPr lang="en-US" dirty="0"/>
          </a:p>
        </p:txBody>
      </p:sp>
      <p:pic>
        <p:nvPicPr>
          <p:cNvPr id="4" name="Picture 3">
            <a:extLst>
              <a:ext uri="{FF2B5EF4-FFF2-40B4-BE49-F238E27FC236}">
                <a16:creationId xmlns:a16="http://schemas.microsoft.com/office/drawing/2014/main" id="{AC02A999-2E57-43E0-93D8-2E722F876E44}"/>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22CB1966-8EB8-4A72-9E58-E83E62B6E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4ED09BC-72F6-4AB6-93E2-51CD1EDDCFF9}"/>
              </a:ext>
            </a:extLst>
          </p:cNvPr>
          <p:cNvSpPr>
            <a:spLocks noGrp="1" noChangeArrowheads="1"/>
          </p:cNvSpPr>
          <p:nvPr>
            <p:ph type="title"/>
          </p:nvPr>
        </p:nvSpPr>
        <p:spPr/>
        <p:txBody>
          <a:bodyPr/>
          <a:lstStyle/>
          <a:p>
            <a:r>
              <a:rPr lang="en-US" altLang="en-US" b="1" dirty="0"/>
              <a:t>Interpretation of catch-all clauses</a:t>
            </a:r>
          </a:p>
        </p:txBody>
      </p:sp>
      <p:sp>
        <p:nvSpPr>
          <p:cNvPr id="18435" name="Content Placeholder 2">
            <a:extLst>
              <a:ext uri="{FF2B5EF4-FFF2-40B4-BE49-F238E27FC236}">
                <a16:creationId xmlns:a16="http://schemas.microsoft.com/office/drawing/2014/main" id="{D171D10F-FB6C-44D4-A5D4-8B7B1BE65511}"/>
              </a:ext>
            </a:extLst>
          </p:cNvPr>
          <p:cNvSpPr>
            <a:spLocks noGrp="1" noChangeArrowheads="1"/>
          </p:cNvSpPr>
          <p:nvPr>
            <p:ph idx="1"/>
          </p:nvPr>
        </p:nvSpPr>
        <p:spPr/>
        <p:txBody>
          <a:bodyPr/>
          <a:lstStyle/>
          <a:p>
            <a:r>
              <a:rPr lang="en-US" altLang="en-US"/>
              <a:t>Not all events can be specified or anticipated and captured in a contract.</a:t>
            </a:r>
          </a:p>
          <a:p>
            <a:r>
              <a:rPr lang="en-US" altLang="en-US"/>
              <a:t>Examples: </a:t>
            </a:r>
          </a:p>
          <a:p>
            <a:pPr lvl="1"/>
            <a:r>
              <a:rPr lang="en-US" altLang="en-US"/>
              <a:t>"including, but not limited to" or similar language to broaden the scope.</a:t>
            </a:r>
          </a:p>
          <a:p>
            <a:pPr lvl="1"/>
            <a:r>
              <a:rPr lang="en-US" altLang="en-US"/>
              <a:t>"and any other events, including emergencies or non-emergencies," to cover other, unforeseeable events.</a:t>
            </a:r>
          </a:p>
          <a:p>
            <a:pPr lvl="1"/>
            <a:r>
              <a:rPr lang="en-US" altLang="en-US"/>
              <a:t>Careful consideration should be given so that the catch-all phrase is not interpreted narrowly (e.g., unforeseen events, etc.)</a:t>
            </a:r>
          </a:p>
        </p:txBody>
      </p:sp>
      <p:pic>
        <p:nvPicPr>
          <p:cNvPr id="4" name="Picture 3">
            <a:extLst>
              <a:ext uri="{FF2B5EF4-FFF2-40B4-BE49-F238E27FC236}">
                <a16:creationId xmlns:a16="http://schemas.microsoft.com/office/drawing/2014/main" id="{EABF9E54-C430-49EC-8115-B2C4361111C1}"/>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0462A99C-A482-44CD-BEBE-8B9F1C74A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C59DBA6-EE17-4644-9833-706BB3549FB8}"/>
              </a:ext>
            </a:extLst>
          </p:cNvPr>
          <p:cNvSpPr>
            <a:spLocks noGrp="1" noChangeArrowheads="1"/>
          </p:cNvSpPr>
          <p:nvPr>
            <p:ph type="title"/>
          </p:nvPr>
        </p:nvSpPr>
        <p:spPr/>
        <p:txBody>
          <a:bodyPr/>
          <a:lstStyle/>
          <a:p>
            <a:r>
              <a:rPr lang="en-US" altLang="en-US" b="1" dirty="0"/>
              <a:t>State law issues</a:t>
            </a:r>
          </a:p>
        </p:txBody>
      </p:sp>
      <p:sp>
        <p:nvSpPr>
          <p:cNvPr id="3" name="Content Placeholder 2">
            <a:extLst>
              <a:ext uri="{FF2B5EF4-FFF2-40B4-BE49-F238E27FC236}">
                <a16:creationId xmlns:a16="http://schemas.microsoft.com/office/drawing/2014/main" id="{5A0584E5-C434-402C-BCB0-3639538E5098}"/>
              </a:ext>
            </a:extLst>
          </p:cNvPr>
          <p:cNvSpPr>
            <a:spLocks noGrp="1"/>
          </p:cNvSpPr>
          <p:nvPr>
            <p:ph idx="1"/>
          </p:nvPr>
        </p:nvSpPr>
        <p:spPr/>
        <p:txBody>
          <a:bodyPr>
            <a:normAutofit fontScale="92500" lnSpcReduction="20000"/>
          </a:bodyPr>
          <a:lstStyle/>
          <a:p>
            <a:pPr>
              <a:defRPr/>
            </a:pPr>
            <a:r>
              <a:rPr lang="en-US" dirty="0"/>
              <a:t>New York</a:t>
            </a:r>
          </a:p>
          <a:p>
            <a:pPr lvl="1">
              <a:defRPr/>
            </a:pPr>
            <a:r>
              <a:rPr lang="en-US" dirty="0"/>
              <a:t>Strict interpretation.</a:t>
            </a:r>
          </a:p>
          <a:p>
            <a:pPr lvl="1">
              <a:defRPr/>
            </a:pPr>
            <a:r>
              <a:rPr lang="en-US" dirty="0"/>
              <a:t>Triggering force majeure event must make it impossible to perform.</a:t>
            </a:r>
          </a:p>
          <a:p>
            <a:pPr>
              <a:defRPr/>
            </a:pPr>
            <a:r>
              <a:rPr lang="en-US" dirty="0"/>
              <a:t>New Jersey, Florida, Delaware, Connecticut</a:t>
            </a:r>
          </a:p>
          <a:p>
            <a:pPr lvl="1">
              <a:defRPr/>
            </a:pPr>
            <a:r>
              <a:rPr lang="en-US" dirty="0"/>
              <a:t>Broad interpretation.</a:t>
            </a:r>
          </a:p>
          <a:p>
            <a:pPr lvl="1">
              <a:defRPr/>
            </a:pPr>
            <a:r>
              <a:rPr lang="en-US" dirty="0"/>
              <a:t>Courts interpret that a force majeure occurs when event makes performance merely impractical—not impossible.</a:t>
            </a:r>
          </a:p>
          <a:p>
            <a:pPr>
              <a:defRPr/>
            </a:pPr>
            <a:r>
              <a:rPr lang="en-US" dirty="0"/>
              <a:t>California</a:t>
            </a:r>
          </a:p>
          <a:p>
            <a:pPr lvl="1">
              <a:defRPr/>
            </a:pPr>
            <a:r>
              <a:rPr lang="en-US" dirty="0"/>
              <a:t>California courts take a liberal approach.  </a:t>
            </a:r>
          </a:p>
          <a:p>
            <a:pPr lvl="1">
              <a:defRPr/>
            </a:pPr>
            <a:r>
              <a:rPr lang="en-US" dirty="0"/>
              <a:t> California Supreme Court has explained that the meaning of force majeure, “is not necessarily limited to the equivalent of an act of God. The test is whether under the particular circumstances there was such an insuperable interference occurring without the party’s intervention as could not have been prevented by the exercise of prudence, diligence and care.” See Citizens of Humanity LLC v. </a:t>
            </a:r>
            <a:r>
              <a:rPr lang="en-US" dirty="0" err="1"/>
              <a:t>Caitac</a:t>
            </a:r>
            <a:r>
              <a:rPr lang="en-US" dirty="0"/>
              <a:t> Int’l Inc. , No. B215232, at *14 (Cal. Ct. App. Aug. 3, 2010) (“‘Force majeure’ is the equivalent of the common law contract defense of impossibility”); Cal. Civ. Code § 3531 (“The law never requires impossibilities”).</a:t>
            </a:r>
          </a:p>
          <a:p>
            <a:pPr lvl="1">
              <a:defRPr/>
            </a:pPr>
            <a:r>
              <a:rPr lang="en-US" dirty="0"/>
              <a:t>California Civil Code 3526, which states that "no man is responsible for that which no man can control."</a:t>
            </a:r>
          </a:p>
          <a:p>
            <a:pPr lvl="1">
              <a:defRPr/>
            </a:pPr>
            <a:endParaRPr lang="en-US" dirty="0"/>
          </a:p>
        </p:txBody>
      </p:sp>
      <p:pic>
        <p:nvPicPr>
          <p:cNvPr id="4" name="Picture 3">
            <a:extLst>
              <a:ext uri="{FF2B5EF4-FFF2-40B4-BE49-F238E27FC236}">
                <a16:creationId xmlns:a16="http://schemas.microsoft.com/office/drawing/2014/main" id="{2FE9F37B-9BAA-478F-BE7A-C3FF6C7F4234}"/>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27494076-F2FC-441B-A5E7-3ECCAEA99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F0B85B1-8390-462B-A6C7-5542186ECB81}"/>
              </a:ext>
            </a:extLst>
          </p:cNvPr>
          <p:cNvSpPr>
            <a:spLocks noGrp="1" noChangeArrowheads="1"/>
          </p:cNvSpPr>
          <p:nvPr>
            <p:ph type="title"/>
          </p:nvPr>
        </p:nvSpPr>
        <p:spPr/>
        <p:txBody>
          <a:bodyPr/>
          <a:lstStyle/>
          <a:p>
            <a:r>
              <a:rPr lang="en-US" altLang="en-US" b="1" dirty="0"/>
              <a:t>Notice</a:t>
            </a:r>
          </a:p>
        </p:txBody>
      </p:sp>
      <p:sp>
        <p:nvSpPr>
          <p:cNvPr id="20483" name="Content Placeholder 2">
            <a:extLst>
              <a:ext uri="{FF2B5EF4-FFF2-40B4-BE49-F238E27FC236}">
                <a16:creationId xmlns:a16="http://schemas.microsoft.com/office/drawing/2014/main" id="{26E627A6-053E-4FC6-B2E4-F448712D373F}"/>
              </a:ext>
            </a:extLst>
          </p:cNvPr>
          <p:cNvSpPr>
            <a:spLocks noGrp="1" noChangeArrowheads="1"/>
          </p:cNvSpPr>
          <p:nvPr>
            <p:ph idx="1"/>
          </p:nvPr>
        </p:nvSpPr>
        <p:spPr/>
        <p:txBody>
          <a:bodyPr/>
          <a:lstStyle/>
          <a:p>
            <a:r>
              <a:rPr lang="en-US" altLang="en-US"/>
              <a:t>Pay attention to time limit on providing notice (e.g., at least 5 days prior to event, prompt notice, etc.)</a:t>
            </a:r>
          </a:p>
          <a:p>
            <a:r>
              <a:rPr lang="en-US" altLang="en-US"/>
              <a:t>Timing </a:t>
            </a:r>
          </a:p>
          <a:p>
            <a:pPr lvl="1"/>
            <a:r>
              <a:rPr lang="en-US" altLang="en-US"/>
              <a:t>Ideal time to cancel is when you are exactly in a situation prescribed in your force majeure clause making performance impossible</a:t>
            </a:r>
          </a:p>
          <a:p>
            <a:pPr lvl="1"/>
            <a:r>
              <a:rPr lang="en-US" altLang="en-US"/>
              <a:t>Covid-19 is an unfolding event</a:t>
            </a:r>
          </a:p>
          <a:p>
            <a:pPr lvl="1"/>
            <a:r>
              <a:rPr lang="en-US" altLang="en-US"/>
              <a:t>Business considerations</a:t>
            </a:r>
          </a:p>
          <a:p>
            <a:pPr lvl="1"/>
            <a:r>
              <a:rPr lang="en-US" altLang="en-US"/>
              <a:t>Practical considerations</a:t>
            </a:r>
          </a:p>
          <a:p>
            <a:pPr lvl="1"/>
            <a:r>
              <a:rPr lang="en-US" altLang="en-US"/>
              <a:t>Balancing the pros and cons of cancelling event early</a:t>
            </a:r>
          </a:p>
        </p:txBody>
      </p:sp>
      <p:pic>
        <p:nvPicPr>
          <p:cNvPr id="4" name="Picture 3">
            <a:extLst>
              <a:ext uri="{FF2B5EF4-FFF2-40B4-BE49-F238E27FC236}">
                <a16:creationId xmlns:a16="http://schemas.microsoft.com/office/drawing/2014/main" id="{31D182DF-D5DE-4D9A-8C7A-C58FD99699FB}"/>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5D8B9730-86A5-408B-BDDA-B27282AA31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16E9F71-704C-4C94-901B-50B3E743C0D2}"/>
              </a:ext>
            </a:extLst>
          </p:cNvPr>
          <p:cNvSpPr>
            <a:spLocks noGrp="1" noChangeArrowheads="1"/>
          </p:cNvSpPr>
          <p:nvPr>
            <p:ph type="title"/>
          </p:nvPr>
        </p:nvSpPr>
        <p:spPr/>
        <p:txBody>
          <a:bodyPr/>
          <a:lstStyle/>
          <a:p>
            <a:r>
              <a:rPr lang="en-US" altLang="en-US" b="1" dirty="0"/>
              <a:t>Business Interruption</a:t>
            </a:r>
          </a:p>
        </p:txBody>
      </p:sp>
      <p:sp>
        <p:nvSpPr>
          <p:cNvPr id="21507" name="Text Placeholder 2">
            <a:extLst>
              <a:ext uri="{FF2B5EF4-FFF2-40B4-BE49-F238E27FC236}">
                <a16:creationId xmlns:a16="http://schemas.microsoft.com/office/drawing/2014/main" id="{227CBD99-AA5E-4915-885B-4B3CA4080F1A}"/>
              </a:ext>
            </a:extLst>
          </p:cNvPr>
          <p:cNvSpPr>
            <a:spLocks noGrp="1" noChangeArrowheads="1"/>
          </p:cNvSpPr>
          <p:nvPr>
            <p:ph type="body" idx="1"/>
          </p:nvPr>
        </p:nvSpPr>
        <p:spPr/>
        <p:txBody>
          <a:bodyPr/>
          <a:lstStyle/>
          <a:p>
            <a:r>
              <a:rPr lang="en-US" altLang="en-US"/>
              <a:t>Business Interruption Insurance</a:t>
            </a:r>
          </a:p>
          <a:p>
            <a:pPr lvl="1"/>
            <a:r>
              <a:rPr lang="en-US" altLang="en-US" sz="1600"/>
              <a:t>Insurance coverage is contractual, and depends on the terms of the policy</a:t>
            </a:r>
          </a:p>
          <a:p>
            <a:pPr lvl="1"/>
            <a:r>
              <a:rPr lang="en-US" altLang="en-US" sz="1600"/>
              <a:t>Review policy, but many policies specifically prohibit claims due to viral illness</a:t>
            </a:r>
          </a:p>
          <a:p>
            <a:pPr lvl="1"/>
            <a:r>
              <a:rPr lang="en-US" altLang="en-US" sz="1600"/>
              <a:t>Ambiguities in the policy are construed against the insurer</a:t>
            </a:r>
          </a:p>
          <a:p>
            <a:pPr lvl="1"/>
            <a:r>
              <a:rPr lang="en-US" altLang="en-US" sz="1600"/>
              <a:t>Consult with insurance agent </a:t>
            </a:r>
          </a:p>
          <a:p>
            <a:pPr lvl="1"/>
            <a:r>
              <a:rPr lang="en-US" altLang="en-US" sz="1600"/>
              <a:t>Consult with attorney with expertise in insurance coverage issues</a:t>
            </a:r>
          </a:p>
          <a:p>
            <a:pPr lvl="1"/>
            <a:r>
              <a:rPr lang="en-US" altLang="en-US" sz="1600" b="1"/>
              <a:t>If you think you may have coverage </a:t>
            </a:r>
            <a:r>
              <a:rPr lang="en-US" altLang="en-US" sz="1600" b="1">
                <a:sym typeface="Wingdings" panose="05000000000000000000" pitchFamily="2" charset="2"/>
              </a:rPr>
              <a:t></a:t>
            </a:r>
            <a:r>
              <a:rPr lang="en-US" altLang="en-US" sz="1600" b="1"/>
              <a:t> you must comply with the policy’s notice and proof of loss requirements</a:t>
            </a:r>
          </a:p>
          <a:p>
            <a:pPr lvl="2"/>
            <a:r>
              <a:rPr lang="en-US" altLang="en-US" sz="1600"/>
              <a:t>Give notice, even if you aren’t sure whether you will actually get coverage!</a:t>
            </a:r>
          </a:p>
        </p:txBody>
      </p:sp>
      <p:pic>
        <p:nvPicPr>
          <p:cNvPr id="4" name="Picture 3">
            <a:extLst>
              <a:ext uri="{FF2B5EF4-FFF2-40B4-BE49-F238E27FC236}">
                <a16:creationId xmlns:a16="http://schemas.microsoft.com/office/drawing/2014/main" id="{E779D6A2-554E-4D14-B7DF-B6BE6676D879}"/>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6032B8B8-383B-4316-9A37-181B64C78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B2B5170-7316-4B18-8A1B-F965D2BCE2C7}"/>
              </a:ext>
            </a:extLst>
          </p:cNvPr>
          <p:cNvSpPr>
            <a:spLocks noGrp="1" noChangeArrowheads="1"/>
          </p:cNvSpPr>
          <p:nvPr>
            <p:ph type="title"/>
          </p:nvPr>
        </p:nvSpPr>
        <p:spPr/>
        <p:txBody>
          <a:bodyPr/>
          <a:lstStyle/>
          <a:p>
            <a:r>
              <a:rPr lang="en-US" altLang="en-US" b="1" dirty="0"/>
              <a:t>Business Interruption</a:t>
            </a:r>
          </a:p>
        </p:txBody>
      </p:sp>
      <p:sp>
        <p:nvSpPr>
          <p:cNvPr id="22531" name="Text Placeholder 2">
            <a:extLst>
              <a:ext uri="{FF2B5EF4-FFF2-40B4-BE49-F238E27FC236}">
                <a16:creationId xmlns:a16="http://schemas.microsoft.com/office/drawing/2014/main" id="{A2F4157F-3C28-4794-9CFA-B9C094D9DFFF}"/>
              </a:ext>
            </a:extLst>
          </p:cNvPr>
          <p:cNvSpPr>
            <a:spLocks noGrp="1" noChangeArrowheads="1"/>
          </p:cNvSpPr>
          <p:nvPr>
            <p:ph type="body" idx="1"/>
          </p:nvPr>
        </p:nvSpPr>
        <p:spPr/>
        <p:txBody>
          <a:bodyPr/>
          <a:lstStyle/>
          <a:p>
            <a:r>
              <a:rPr lang="en-US" altLang="en-US"/>
              <a:t>Business Interruption Insurance</a:t>
            </a:r>
          </a:p>
          <a:p>
            <a:pPr lvl="1"/>
            <a:r>
              <a:rPr lang="en-US" altLang="en-US" sz="1600"/>
              <a:t>Monitor pending litigation to see how this issue develops</a:t>
            </a:r>
          </a:p>
          <a:p>
            <a:pPr lvl="1"/>
            <a:r>
              <a:rPr lang="en-US" altLang="en-US" sz="1600"/>
              <a:t>Several class actions already filed</a:t>
            </a:r>
          </a:p>
          <a:p>
            <a:pPr lvl="1"/>
            <a:r>
              <a:rPr lang="en-US" altLang="en-US" sz="1600"/>
              <a:t>Pending legislation in some jurisdiction to require insurers to pay claims</a:t>
            </a:r>
          </a:p>
          <a:p>
            <a:pPr lvl="2"/>
            <a:r>
              <a:rPr lang="en-US" altLang="en-US" sz="1600"/>
              <a:t>Michigan, Ohio, Massachusetts, New York, New Jersey, Pennsylvania, Louisiana, and other states have introduced bills so far</a:t>
            </a:r>
          </a:p>
          <a:p>
            <a:pPr lvl="2"/>
            <a:r>
              <a:rPr lang="en-US" altLang="en-US" sz="1600"/>
              <a:t>Michigan House Bill 5739</a:t>
            </a:r>
          </a:p>
          <a:p>
            <a:pPr lvl="3"/>
            <a:r>
              <a:rPr lang="en-US" altLang="en-US" sz="1600"/>
              <a:t>Would specifically require coverage for COVID-19 related claims in existing business interruption policies, up to policy limits</a:t>
            </a:r>
          </a:p>
          <a:p>
            <a:pPr lvl="3"/>
            <a:r>
              <a:rPr lang="en-US" altLang="en-US" sz="1600"/>
              <a:t>Limited to &lt;100 employees</a:t>
            </a:r>
          </a:p>
          <a:p>
            <a:pPr lvl="3"/>
            <a:r>
              <a:rPr lang="en-US" altLang="en-US" sz="1600"/>
              <a:t>Bill introduced but no further action yet </a:t>
            </a:r>
          </a:p>
          <a:p>
            <a:pPr lvl="2"/>
            <a:r>
              <a:rPr lang="en-US" altLang="en-US" sz="1600"/>
              <a:t>But will this be enforceable if it expands coverage beyond what the insurer bargain for?</a:t>
            </a:r>
          </a:p>
        </p:txBody>
      </p:sp>
      <p:pic>
        <p:nvPicPr>
          <p:cNvPr id="4" name="Picture 3">
            <a:extLst>
              <a:ext uri="{FF2B5EF4-FFF2-40B4-BE49-F238E27FC236}">
                <a16:creationId xmlns:a16="http://schemas.microsoft.com/office/drawing/2014/main" id="{066B4FB4-DB31-470D-A5A5-57E1C2C4F855}"/>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C479E6DC-628A-469A-9589-20B5F7EF5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6B2CE18-247F-47FC-AC46-701CD47F9B69}"/>
              </a:ext>
            </a:extLst>
          </p:cNvPr>
          <p:cNvSpPr>
            <a:spLocks noGrp="1" noChangeArrowheads="1"/>
          </p:cNvSpPr>
          <p:nvPr>
            <p:ph type="title"/>
          </p:nvPr>
        </p:nvSpPr>
        <p:spPr/>
        <p:txBody>
          <a:bodyPr/>
          <a:lstStyle/>
          <a:p>
            <a:r>
              <a:rPr lang="en-US" altLang="en-US" b="1" dirty="0"/>
              <a:t>Business Interruption</a:t>
            </a:r>
          </a:p>
        </p:txBody>
      </p:sp>
      <p:sp>
        <p:nvSpPr>
          <p:cNvPr id="23555" name="Text Placeholder 2">
            <a:extLst>
              <a:ext uri="{FF2B5EF4-FFF2-40B4-BE49-F238E27FC236}">
                <a16:creationId xmlns:a16="http://schemas.microsoft.com/office/drawing/2014/main" id="{8B7E8FD7-92A3-4A63-8042-5BBAD6ABEE03}"/>
              </a:ext>
            </a:extLst>
          </p:cNvPr>
          <p:cNvSpPr>
            <a:spLocks noGrp="1" noChangeArrowheads="1"/>
          </p:cNvSpPr>
          <p:nvPr>
            <p:ph type="body" idx="1"/>
          </p:nvPr>
        </p:nvSpPr>
        <p:spPr/>
        <p:txBody>
          <a:bodyPr/>
          <a:lstStyle/>
          <a:p>
            <a:r>
              <a:rPr lang="en-US" altLang="en-US"/>
              <a:t>First Party Property Insurance Policy</a:t>
            </a:r>
          </a:p>
          <a:p>
            <a:pPr lvl="1"/>
            <a:r>
              <a:rPr lang="en-US" altLang="en-US" sz="1600"/>
              <a:t>Often provides coverage only for direct physical loss (fire, flood, etc.)</a:t>
            </a:r>
          </a:p>
          <a:p>
            <a:pPr lvl="1"/>
            <a:r>
              <a:rPr lang="en-US" altLang="en-US" sz="1600"/>
              <a:t>Does COVID-19 contamination on premises constitute a physical loss if it prevents occupancy for a period of time? </a:t>
            </a:r>
          </a:p>
          <a:p>
            <a:pPr lvl="1"/>
            <a:r>
              <a:rPr lang="en-US" altLang="en-US" sz="1600"/>
              <a:t>Generally no coverage for loss due to market conditions or due to fear of contamination</a:t>
            </a:r>
          </a:p>
          <a:p>
            <a:pPr lvl="1"/>
            <a:r>
              <a:rPr lang="en-US" altLang="en-US" sz="1600"/>
              <a:t>Causation of loss may be difficult to prove</a:t>
            </a:r>
          </a:p>
          <a:p>
            <a:pPr lvl="1"/>
            <a:endParaRPr lang="en-US" altLang="en-US" sz="1600"/>
          </a:p>
          <a:p>
            <a:pPr lvl="1"/>
            <a:r>
              <a:rPr lang="en-US" altLang="en-US" sz="1600"/>
              <a:t>Governmental regulations, order – “Interruption by Civil Authority”</a:t>
            </a:r>
          </a:p>
          <a:p>
            <a:pPr lvl="1"/>
            <a:r>
              <a:rPr lang="en-US" altLang="en-US" sz="1600"/>
              <a:t>“Denial of Access”</a:t>
            </a:r>
          </a:p>
          <a:p>
            <a:pPr lvl="1"/>
            <a:r>
              <a:rPr lang="en-US" altLang="en-US" sz="1600"/>
              <a:t>Was it a mandatory closing of the business, or a voluntary closing by the business to prevent contamination/illness?</a:t>
            </a:r>
          </a:p>
          <a:p>
            <a:pPr lvl="1"/>
            <a:r>
              <a:rPr lang="en-US" altLang="en-US" sz="1600"/>
              <a:t>Does remote work constitute interruption of the business? </a:t>
            </a:r>
          </a:p>
          <a:p>
            <a:pPr lvl="1"/>
            <a:endParaRPr lang="en-US" altLang="en-US" sz="1600"/>
          </a:p>
          <a:p>
            <a:pPr lvl="1"/>
            <a:endParaRPr lang="en-US" altLang="en-US" sz="1600"/>
          </a:p>
        </p:txBody>
      </p:sp>
      <p:pic>
        <p:nvPicPr>
          <p:cNvPr id="4" name="Picture 3">
            <a:extLst>
              <a:ext uri="{FF2B5EF4-FFF2-40B4-BE49-F238E27FC236}">
                <a16:creationId xmlns:a16="http://schemas.microsoft.com/office/drawing/2014/main" id="{26955F32-53EF-4F6A-B01E-138489E81629}"/>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90CA24C6-38FD-4B6C-93A6-4A8143530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2E6DC3A-917A-49B7-BE5A-1B10E0C8DE4E}"/>
              </a:ext>
            </a:extLst>
          </p:cNvPr>
          <p:cNvSpPr>
            <a:spLocks noGrp="1" noChangeArrowheads="1"/>
          </p:cNvSpPr>
          <p:nvPr>
            <p:ph type="title"/>
          </p:nvPr>
        </p:nvSpPr>
        <p:spPr/>
        <p:txBody>
          <a:bodyPr/>
          <a:lstStyle/>
          <a:p>
            <a:r>
              <a:rPr lang="en-US" altLang="en-US" b="1" dirty="0"/>
              <a:t>Business Interruption</a:t>
            </a:r>
          </a:p>
        </p:txBody>
      </p:sp>
      <p:sp>
        <p:nvSpPr>
          <p:cNvPr id="24579" name="Text Placeholder 2">
            <a:extLst>
              <a:ext uri="{FF2B5EF4-FFF2-40B4-BE49-F238E27FC236}">
                <a16:creationId xmlns:a16="http://schemas.microsoft.com/office/drawing/2014/main" id="{D5736F71-379A-4CD0-BB2F-446C3A8BC173}"/>
              </a:ext>
            </a:extLst>
          </p:cNvPr>
          <p:cNvSpPr>
            <a:spLocks noGrp="1" noChangeArrowheads="1"/>
          </p:cNvSpPr>
          <p:nvPr>
            <p:ph type="body" idx="1"/>
          </p:nvPr>
        </p:nvSpPr>
        <p:spPr/>
        <p:txBody>
          <a:bodyPr/>
          <a:lstStyle/>
          <a:p>
            <a:r>
              <a:rPr lang="en-US" altLang="en-US"/>
              <a:t>First Party Property Insurance Policy</a:t>
            </a:r>
          </a:p>
          <a:p>
            <a:pPr lvl="1"/>
            <a:r>
              <a:rPr lang="en-US" altLang="en-US" sz="1600"/>
              <a:t>Stay at Home Order”- Equivalent to mandatory closing of business if employees are still working remotely</a:t>
            </a:r>
            <a:r>
              <a:rPr lang="en-US" altLang="en-US" sz="2000"/>
              <a:t>?</a:t>
            </a:r>
          </a:p>
          <a:p>
            <a:pPr lvl="1"/>
            <a:r>
              <a:rPr lang="en-US" altLang="en-US" sz="2000"/>
              <a:t>Common Exclusions (post-SARS) for:</a:t>
            </a:r>
          </a:p>
          <a:p>
            <a:pPr lvl="2"/>
            <a:r>
              <a:rPr lang="en-US" altLang="en-US" sz="1400"/>
              <a:t>Communicable diseases</a:t>
            </a:r>
          </a:p>
          <a:p>
            <a:pPr lvl="2"/>
            <a:r>
              <a:rPr lang="en-US" altLang="en-US" sz="1400"/>
              <a:t>Organisms</a:t>
            </a:r>
          </a:p>
          <a:p>
            <a:pPr lvl="2"/>
            <a:r>
              <a:rPr lang="en-US" altLang="en-US" sz="1400"/>
              <a:t>Viruses</a:t>
            </a:r>
          </a:p>
          <a:p>
            <a:pPr lvl="2"/>
            <a:r>
              <a:rPr lang="en-US" altLang="en-US" sz="1400"/>
              <a:t>Pandemics</a:t>
            </a:r>
          </a:p>
          <a:p>
            <a:pPr lvl="1"/>
            <a:r>
              <a:rPr lang="en-US" altLang="en-US" sz="2000"/>
              <a:t>Did insured purchase an extension of coverage to cover infectious diseases? </a:t>
            </a:r>
          </a:p>
          <a:p>
            <a:pPr lvl="2"/>
            <a:endParaRPr lang="en-US" altLang="en-US"/>
          </a:p>
          <a:p>
            <a:pPr lvl="1"/>
            <a:endParaRPr lang="en-US" altLang="en-US" sz="1400"/>
          </a:p>
        </p:txBody>
      </p:sp>
      <p:pic>
        <p:nvPicPr>
          <p:cNvPr id="4" name="Picture 3">
            <a:extLst>
              <a:ext uri="{FF2B5EF4-FFF2-40B4-BE49-F238E27FC236}">
                <a16:creationId xmlns:a16="http://schemas.microsoft.com/office/drawing/2014/main" id="{F5D91997-9EF7-4BA0-BD6A-7ADE3DCD947D}"/>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DAB878C5-42E9-4CBC-B868-A8796F966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B2BC77D-23D6-4904-8D18-EF80375EB90C}"/>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5F8B072D-6A34-4043-A408-024E8B7D4B0A}"/>
              </a:ext>
            </a:extLst>
          </p:cNvPr>
          <p:cNvSpPr txBox="1"/>
          <p:nvPr/>
        </p:nvSpPr>
        <p:spPr>
          <a:xfrm>
            <a:off x="1143000" y="2362200"/>
            <a:ext cx="6477000" cy="4200525"/>
          </a:xfrm>
          <a:prstGeom prst="rect">
            <a:avLst/>
          </a:prstGeom>
          <a:noFill/>
        </p:spPr>
        <p:txBody>
          <a:bodyPr>
            <a:spAutoFit/>
          </a:bodyPr>
          <a:lstStyle/>
          <a:p>
            <a:pPr marL="342900" indent="-342900">
              <a:spcAft>
                <a:spcPts val="600"/>
              </a:spcAft>
              <a:buFont typeface="Arial" panose="020B0604020202020204" pitchFamily="34" charset="0"/>
              <a:buChar char="•"/>
              <a:defRPr/>
            </a:pPr>
            <a:r>
              <a:rPr lang="en-US" sz="2000" dirty="0"/>
              <a:t>Force Majeure </a:t>
            </a:r>
            <a:r>
              <a:rPr lang="en-US" sz="2000" i="0" dirty="0"/>
              <a:t>is French for “superior force”</a:t>
            </a:r>
          </a:p>
          <a:p>
            <a:pPr marL="342900" indent="-342900">
              <a:spcAft>
                <a:spcPts val="600"/>
              </a:spcAft>
              <a:buFont typeface="Arial" panose="020B0604020202020204" pitchFamily="34" charset="0"/>
              <a:buChar char="•"/>
              <a:defRPr/>
            </a:pPr>
            <a:r>
              <a:rPr lang="en-US" sz="2000" i="0" dirty="0"/>
              <a:t>Parties may sometimes be excused from performance under a contract when an event outside their control makes performance impossible</a:t>
            </a:r>
          </a:p>
          <a:p>
            <a:pPr marL="342900" indent="-342900">
              <a:spcAft>
                <a:spcPts val="600"/>
              </a:spcAft>
              <a:buFont typeface="Arial" panose="020B0604020202020204" pitchFamily="34" charset="0"/>
              <a:buChar char="•"/>
              <a:defRPr/>
            </a:pPr>
            <a:r>
              <a:rPr lang="en-US" sz="2000" i="0" dirty="0"/>
              <a:t>Contract provisions are important, but common law and statutory issues must be considered as well</a:t>
            </a:r>
          </a:p>
          <a:p>
            <a:pPr marL="342900" indent="-342900">
              <a:buFont typeface="Arial" panose="020B0604020202020204" pitchFamily="34" charset="0"/>
              <a:buChar char="•"/>
              <a:defRPr/>
            </a:pPr>
            <a:r>
              <a:rPr lang="en-US" sz="2000" i="0" dirty="0"/>
              <a:t>Typical force majeure events</a:t>
            </a:r>
          </a:p>
          <a:p>
            <a:pPr marL="800100" lvl="1" indent="-342900">
              <a:buFont typeface="Arial" panose="020B0604020202020204" pitchFamily="34" charset="0"/>
              <a:buChar char="•"/>
              <a:defRPr/>
            </a:pPr>
            <a:r>
              <a:rPr lang="en-US" sz="1600" i="0" dirty="0"/>
              <a:t>“Act of God”</a:t>
            </a:r>
          </a:p>
          <a:p>
            <a:pPr marL="800100" lvl="1" indent="-342900">
              <a:buFont typeface="Arial" panose="020B0604020202020204" pitchFamily="34" charset="0"/>
              <a:buChar char="•"/>
              <a:defRPr/>
            </a:pPr>
            <a:r>
              <a:rPr lang="en-US" sz="1600" i="0" dirty="0"/>
              <a:t>Natural disasters, earthquakes, fires, floods, etc.</a:t>
            </a:r>
          </a:p>
          <a:p>
            <a:pPr marL="800100" lvl="1" indent="-342900">
              <a:buFont typeface="Arial" panose="020B0604020202020204" pitchFamily="34" charset="0"/>
              <a:buChar char="•"/>
              <a:defRPr/>
            </a:pPr>
            <a:r>
              <a:rPr lang="en-US" sz="1600" i="0" dirty="0"/>
              <a:t>Wars, terrorism, riots, labor disputes (typically strikes)</a:t>
            </a:r>
          </a:p>
          <a:p>
            <a:pPr marL="800100" lvl="1" indent="-342900">
              <a:buFont typeface="Arial" panose="020B0604020202020204" pitchFamily="34" charset="0"/>
              <a:buChar char="•"/>
              <a:defRPr/>
            </a:pPr>
            <a:r>
              <a:rPr lang="en-US" sz="1600" i="0" dirty="0"/>
              <a:t>Governmental regulations or actions</a:t>
            </a:r>
          </a:p>
          <a:p>
            <a:pPr marL="800100" lvl="1" indent="-342900">
              <a:buFont typeface="Arial" panose="020B0604020202020204" pitchFamily="34" charset="0"/>
              <a:buChar char="•"/>
              <a:defRPr/>
            </a:pPr>
            <a:endParaRPr lang="en-US" dirty="0"/>
          </a:p>
          <a:p>
            <a:pPr lvl="1">
              <a:defRPr/>
            </a:pPr>
            <a:endParaRPr lang="en-US" dirty="0"/>
          </a:p>
        </p:txBody>
      </p:sp>
      <p:pic>
        <p:nvPicPr>
          <p:cNvPr id="5" name="Picture 4">
            <a:extLst>
              <a:ext uri="{FF2B5EF4-FFF2-40B4-BE49-F238E27FC236}">
                <a16:creationId xmlns:a16="http://schemas.microsoft.com/office/drawing/2014/main" id="{C4C913AB-A6BF-4540-98ED-3ACF046F0179}"/>
              </a:ext>
            </a:extLst>
          </p:cNvPr>
          <p:cNvPicPr>
            <a:picLocks noChangeAspect="1"/>
          </p:cNvPicPr>
          <p:nvPr/>
        </p:nvPicPr>
        <p:blipFill>
          <a:blip r:embed="rId2"/>
          <a:stretch>
            <a:fillRect/>
          </a:stretch>
        </p:blipFill>
        <p:spPr>
          <a:xfrm>
            <a:off x="0" y="6213514"/>
            <a:ext cx="9144000" cy="660321"/>
          </a:xfrm>
          <a:prstGeom prst="rect">
            <a:avLst/>
          </a:prstGeom>
        </p:spPr>
      </p:pic>
      <p:pic>
        <p:nvPicPr>
          <p:cNvPr id="6" name="Picture 5" descr="A picture containing wall, monitor&#10;&#10;Description automatically generated">
            <a:extLst>
              <a:ext uri="{FF2B5EF4-FFF2-40B4-BE49-F238E27FC236}">
                <a16:creationId xmlns:a16="http://schemas.microsoft.com/office/drawing/2014/main" id="{F9F7BF7B-E2BF-4812-AB68-9B01538D7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99F29A1-E7EB-4510-AEDD-245A30191895}"/>
              </a:ext>
            </a:extLst>
          </p:cNvPr>
          <p:cNvSpPr>
            <a:spLocks noGrp="1" noChangeArrowheads="1"/>
          </p:cNvSpPr>
          <p:nvPr>
            <p:ph type="title"/>
          </p:nvPr>
        </p:nvSpPr>
        <p:spPr/>
        <p:txBody>
          <a:bodyPr/>
          <a:lstStyle/>
          <a:p>
            <a:r>
              <a:rPr lang="en-US" altLang="en-US" b="1" dirty="0"/>
              <a:t>Other Possible Insurance Coverage</a:t>
            </a:r>
          </a:p>
        </p:txBody>
      </p:sp>
      <p:sp>
        <p:nvSpPr>
          <p:cNvPr id="3" name="Text Placeholder 2">
            <a:extLst>
              <a:ext uri="{FF2B5EF4-FFF2-40B4-BE49-F238E27FC236}">
                <a16:creationId xmlns:a16="http://schemas.microsoft.com/office/drawing/2014/main" id="{DAFCA5BD-F954-443F-830F-951C55CA1BCD}"/>
              </a:ext>
            </a:extLst>
          </p:cNvPr>
          <p:cNvSpPr>
            <a:spLocks noGrp="1"/>
          </p:cNvSpPr>
          <p:nvPr>
            <p:ph type="body" idx="1"/>
          </p:nvPr>
        </p:nvSpPr>
        <p:spPr/>
        <p:txBody>
          <a:bodyPr/>
          <a:lstStyle/>
          <a:p>
            <a:pPr lvl="1">
              <a:defRPr/>
            </a:pPr>
            <a:r>
              <a:rPr lang="en-US" altLang="en-US" sz="2000" dirty="0"/>
              <a:t>Event Cancellation Insurance</a:t>
            </a:r>
          </a:p>
          <a:p>
            <a:pPr marL="457200" lvl="1" indent="0">
              <a:buFontTx/>
              <a:buNone/>
              <a:defRPr/>
            </a:pPr>
            <a:endParaRPr lang="en-US" altLang="en-US" sz="2000" dirty="0"/>
          </a:p>
          <a:p>
            <a:pPr lvl="1">
              <a:defRPr/>
            </a:pPr>
            <a:r>
              <a:rPr lang="en-US" altLang="en-US" sz="2000" dirty="0"/>
              <a:t>Contingent Business Interruption Coverage</a:t>
            </a:r>
          </a:p>
          <a:p>
            <a:pPr lvl="2">
              <a:defRPr/>
            </a:pPr>
            <a:r>
              <a:rPr lang="en-US" altLang="en-US" sz="1400" dirty="0"/>
              <a:t>Caused by supplier or customer’s interruption</a:t>
            </a:r>
          </a:p>
          <a:p>
            <a:pPr>
              <a:defRPr/>
            </a:pPr>
            <a:endParaRPr lang="en-US" dirty="0"/>
          </a:p>
        </p:txBody>
      </p:sp>
      <p:pic>
        <p:nvPicPr>
          <p:cNvPr id="4" name="Picture 3">
            <a:extLst>
              <a:ext uri="{FF2B5EF4-FFF2-40B4-BE49-F238E27FC236}">
                <a16:creationId xmlns:a16="http://schemas.microsoft.com/office/drawing/2014/main" id="{D01D3EB7-ED11-4460-88C2-A877D1C2C3F9}"/>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612E328F-4302-49E2-BE69-15DBA583A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BD655ED-601A-426C-B26D-B65A6341E18B}"/>
              </a:ext>
            </a:extLst>
          </p:cNvPr>
          <p:cNvSpPr>
            <a:spLocks noGrp="1" noChangeArrowheads="1"/>
          </p:cNvSpPr>
          <p:nvPr>
            <p:ph type="ctrTitle"/>
          </p:nvPr>
        </p:nvSpPr>
        <p:spPr/>
        <p:txBody>
          <a:bodyPr/>
          <a:lstStyle/>
          <a:p>
            <a:pPr algn="ctr"/>
            <a:r>
              <a:rPr lang="en-US" altLang="en-US" b="1" dirty="0"/>
              <a:t>Questions?</a:t>
            </a:r>
          </a:p>
        </p:txBody>
      </p:sp>
      <p:sp>
        <p:nvSpPr>
          <p:cNvPr id="26627" name="Subtitle 2">
            <a:extLst>
              <a:ext uri="{FF2B5EF4-FFF2-40B4-BE49-F238E27FC236}">
                <a16:creationId xmlns:a16="http://schemas.microsoft.com/office/drawing/2014/main" id="{0ADBBF13-C04E-4FC3-835B-BFED74FDF8E5}"/>
              </a:ext>
            </a:extLst>
          </p:cNvPr>
          <p:cNvSpPr>
            <a:spLocks noGrp="1" noChangeArrowheads="1"/>
          </p:cNvSpPr>
          <p:nvPr>
            <p:ph type="subTitle" idx="1"/>
          </p:nvPr>
        </p:nvSpPr>
        <p:spPr/>
        <p:txBody>
          <a:bodyPr/>
          <a:lstStyle/>
          <a:p>
            <a:endParaRPr lang="en-US" altLang="en-US"/>
          </a:p>
        </p:txBody>
      </p:sp>
      <p:pic>
        <p:nvPicPr>
          <p:cNvPr id="4" name="Picture 3">
            <a:extLst>
              <a:ext uri="{FF2B5EF4-FFF2-40B4-BE49-F238E27FC236}">
                <a16:creationId xmlns:a16="http://schemas.microsoft.com/office/drawing/2014/main" id="{9A0140DB-3967-41C2-A843-15990B8DD287}"/>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6D701EA1-86FC-4F92-91D4-5DB5C80EF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DF41AF24-900B-4640-B169-6F6D4283ACE9}"/>
              </a:ext>
            </a:extLst>
          </p:cNvPr>
          <p:cNvSpPr>
            <a:spLocks noGrp="1" noChangeArrowheads="1"/>
          </p:cNvSpPr>
          <p:nvPr>
            <p:ph type="title"/>
          </p:nvPr>
        </p:nvSpPr>
        <p:spPr>
          <a:xfrm>
            <a:off x="685800" y="673944"/>
            <a:ext cx="7772400" cy="762000"/>
          </a:xfrm>
        </p:spPr>
        <p:txBody>
          <a:bodyPr/>
          <a:lstStyle/>
          <a:p>
            <a:pPr algn="ctr"/>
            <a:r>
              <a:rPr lang="en-US" altLang="en-US" b="1" dirty="0"/>
              <a:t>Today’s Presenters</a:t>
            </a:r>
          </a:p>
        </p:txBody>
      </p:sp>
      <p:grpSp>
        <p:nvGrpSpPr>
          <p:cNvPr id="27651" name="Group 12">
            <a:extLst>
              <a:ext uri="{FF2B5EF4-FFF2-40B4-BE49-F238E27FC236}">
                <a16:creationId xmlns:a16="http://schemas.microsoft.com/office/drawing/2014/main" id="{66924917-521E-48BB-972F-6263AB97F33C}"/>
              </a:ext>
            </a:extLst>
          </p:cNvPr>
          <p:cNvGrpSpPr>
            <a:grpSpLocks/>
          </p:cNvGrpSpPr>
          <p:nvPr/>
        </p:nvGrpSpPr>
        <p:grpSpPr bwMode="auto">
          <a:xfrm>
            <a:off x="4917843" y="1655013"/>
            <a:ext cx="4320302" cy="1322387"/>
            <a:chOff x="683107" y="2210977"/>
            <a:chExt cx="4320062" cy="1324492"/>
          </a:xfrm>
        </p:grpSpPr>
        <p:sp>
          <p:nvSpPr>
            <p:cNvPr id="27655" name="Rectangle 4">
              <a:extLst>
                <a:ext uri="{FF2B5EF4-FFF2-40B4-BE49-F238E27FC236}">
                  <a16:creationId xmlns:a16="http://schemas.microsoft.com/office/drawing/2014/main" id="{68EF09FE-58B5-4499-B780-8850BD6DBCD5}"/>
                </a:ext>
              </a:extLst>
            </p:cNvPr>
            <p:cNvSpPr>
              <a:spLocks noChangeArrowheads="1"/>
            </p:cNvSpPr>
            <p:nvPr/>
          </p:nvSpPr>
          <p:spPr bwMode="auto">
            <a:xfrm>
              <a:off x="1650369" y="2210977"/>
              <a:ext cx="3352800" cy="13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0" dirty="0">
                  <a:solidFill>
                    <a:srgbClr val="000000"/>
                  </a:solidFill>
                </a:rPr>
                <a:t>Reinier Russell</a:t>
              </a:r>
              <a:br>
                <a:rPr lang="en-US" altLang="en-US" sz="1600" i="0" dirty="0">
                  <a:solidFill>
                    <a:srgbClr val="000000"/>
                  </a:solidFill>
                </a:rPr>
              </a:br>
              <a:r>
                <a:rPr lang="en-US" altLang="en-US" sz="1600" i="0" dirty="0" err="1">
                  <a:solidFill>
                    <a:srgbClr val="000000"/>
                  </a:solidFill>
                </a:rPr>
                <a:t>Russell</a:t>
              </a:r>
              <a:r>
                <a:rPr lang="en-US" altLang="en-US" sz="1600" i="0" dirty="0">
                  <a:solidFill>
                    <a:srgbClr val="000000"/>
                  </a:solidFill>
                </a:rPr>
                <a:t> </a:t>
              </a:r>
              <a:r>
                <a:rPr lang="en-US" altLang="en-US" sz="1600" i="0" dirty="0" err="1">
                  <a:solidFill>
                    <a:srgbClr val="000000"/>
                  </a:solidFill>
                </a:rPr>
                <a:t>Advocaten</a:t>
              </a:r>
              <a:r>
                <a:rPr lang="en-US" altLang="en-US" sz="1600" i="0" dirty="0">
                  <a:solidFill>
                    <a:srgbClr val="000000"/>
                  </a:solidFill>
                </a:rPr>
                <a:t>, B.V.</a:t>
              </a:r>
            </a:p>
            <a:p>
              <a:pPr>
                <a:spcBef>
                  <a:spcPct val="0"/>
                </a:spcBef>
                <a:buFontTx/>
                <a:buNone/>
              </a:pPr>
              <a:r>
                <a:rPr lang="en-US" altLang="en-US" sz="1600" i="0" dirty="0">
                  <a:solidFill>
                    <a:srgbClr val="000000"/>
                  </a:solidFill>
                </a:rPr>
                <a:t>Amsterdam, Netherlands</a:t>
              </a:r>
              <a:br>
                <a:rPr lang="en-US" altLang="en-US" sz="1600" i="0" dirty="0">
                  <a:solidFill>
                    <a:srgbClr val="000000"/>
                  </a:solidFill>
                </a:rPr>
              </a:br>
              <a:r>
                <a:rPr lang="en-US" altLang="en-US" sz="1600" dirty="0">
                  <a:solidFill>
                    <a:srgbClr val="000000"/>
                  </a:solidFill>
                </a:rPr>
                <a:t>+31 20 301 55 55</a:t>
              </a:r>
              <a:br>
                <a:rPr lang="en-US" altLang="en-US" sz="1600" i="0" dirty="0">
                  <a:solidFill>
                    <a:srgbClr val="000000"/>
                  </a:solidFill>
                </a:rPr>
              </a:br>
              <a:r>
                <a:rPr lang="en-US" altLang="en-US" sz="1600" dirty="0">
                  <a:solidFill>
                    <a:srgbClr val="000000"/>
                  </a:solidFill>
                </a:rPr>
                <a:t>reinier.russell@russell.nl</a:t>
              </a:r>
              <a:endParaRPr lang="en-US" altLang="en-US" sz="1600" i="0" dirty="0">
                <a:solidFill>
                  <a:srgbClr val="000000"/>
                </a:solidFill>
              </a:endParaRPr>
            </a:p>
          </p:txBody>
        </p:sp>
        <p:pic>
          <p:nvPicPr>
            <p:cNvPr id="27656" name="Picture 7">
              <a:extLst>
                <a:ext uri="{FF2B5EF4-FFF2-40B4-BE49-F238E27FC236}">
                  <a16:creationId xmlns:a16="http://schemas.microsoft.com/office/drawing/2014/main" id="{E54FC1C3-C3D9-4925-9418-2EFC0799F1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321"/>
            <a:stretch/>
          </p:blipFill>
          <p:spPr bwMode="auto">
            <a:xfrm>
              <a:off x="683107" y="2214969"/>
              <a:ext cx="946702" cy="9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2" name="Group 11">
            <a:extLst>
              <a:ext uri="{FF2B5EF4-FFF2-40B4-BE49-F238E27FC236}">
                <a16:creationId xmlns:a16="http://schemas.microsoft.com/office/drawing/2014/main" id="{1E90E8BC-E71B-46EA-9011-BA211995864A}"/>
              </a:ext>
            </a:extLst>
          </p:cNvPr>
          <p:cNvGrpSpPr>
            <a:grpSpLocks/>
          </p:cNvGrpSpPr>
          <p:nvPr/>
        </p:nvGrpSpPr>
        <p:grpSpPr bwMode="auto">
          <a:xfrm>
            <a:off x="567654" y="3134564"/>
            <a:ext cx="4552950" cy="1323975"/>
            <a:chOff x="4629292" y="2749586"/>
            <a:chExt cx="4552772" cy="1323438"/>
          </a:xfrm>
        </p:grpSpPr>
        <p:sp>
          <p:nvSpPr>
            <p:cNvPr id="27653" name="Rectangle 5">
              <a:extLst>
                <a:ext uri="{FF2B5EF4-FFF2-40B4-BE49-F238E27FC236}">
                  <a16:creationId xmlns:a16="http://schemas.microsoft.com/office/drawing/2014/main" id="{FB638E36-CB2A-43CB-8921-776AAE7F7E71}"/>
                </a:ext>
              </a:extLst>
            </p:cNvPr>
            <p:cNvSpPr>
              <a:spLocks noChangeArrowheads="1"/>
            </p:cNvSpPr>
            <p:nvPr/>
          </p:nvSpPr>
          <p:spPr bwMode="auto">
            <a:xfrm>
              <a:off x="5719672" y="2749586"/>
              <a:ext cx="3462392" cy="132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0" dirty="0">
                  <a:solidFill>
                    <a:srgbClr val="000000"/>
                  </a:solidFill>
                </a:rPr>
                <a:t>Mark Demorest</a:t>
              </a:r>
              <a:br>
                <a:rPr lang="en-US" altLang="en-US" sz="1600" i="0" dirty="0">
                  <a:solidFill>
                    <a:srgbClr val="000000"/>
                  </a:solidFill>
                </a:rPr>
              </a:br>
              <a:r>
                <a:rPr lang="en-US" altLang="en-US" sz="1600" i="0" dirty="0" err="1">
                  <a:solidFill>
                    <a:srgbClr val="000000"/>
                  </a:solidFill>
                </a:rPr>
                <a:t>Demorest</a:t>
              </a:r>
              <a:r>
                <a:rPr lang="en-US" altLang="en-US" sz="1600" i="0" dirty="0">
                  <a:solidFill>
                    <a:srgbClr val="000000"/>
                  </a:solidFill>
                </a:rPr>
                <a:t> Law Firm, PLLC </a:t>
              </a:r>
            </a:p>
            <a:p>
              <a:pPr>
                <a:spcBef>
                  <a:spcPct val="0"/>
                </a:spcBef>
                <a:buFontTx/>
                <a:buNone/>
              </a:pPr>
              <a:r>
                <a:rPr lang="en-US" altLang="en-US" sz="1600" i="0" dirty="0">
                  <a:solidFill>
                    <a:srgbClr val="000000"/>
                  </a:solidFill>
                </a:rPr>
                <a:t>Royal Oak, MI</a:t>
              </a:r>
              <a:br>
                <a:rPr lang="en-US" altLang="en-US" sz="1600" i="0" dirty="0">
                  <a:solidFill>
                    <a:srgbClr val="000000"/>
                  </a:solidFill>
                </a:rPr>
              </a:br>
              <a:r>
                <a:rPr lang="en-US" altLang="en-US" sz="1600" i="0" dirty="0">
                  <a:solidFill>
                    <a:srgbClr val="000000"/>
                  </a:solidFill>
                </a:rPr>
                <a:t>(248) 723-5500</a:t>
              </a:r>
              <a:br>
                <a:rPr lang="en-US" altLang="en-US" sz="1600" i="0" dirty="0">
                  <a:solidFill>
                    <a:srgbClr val="000000"/>
                  </a:solidFill>
                </a:rPr>
              </a:br>
              <a:r>
                <a:rPr lang="en-US" altLang="en-US" sz="1600" i="0" dirty="0">
                  <a:solidFill>
                    <a:srgbClr val="000000"/>
                  </a:solidFill>
                </a:rPr>
                <a:t>mark@demolaw.com</a:t>
              </a:r>
            </a:p>
          </p:txBody>
        </p:sp>
        <p:pic>
          <p:nvPicPr>
            <p:cNvPr id="27654" name="Picture 10">
              <a:extLst>
                <a:ext uri="{FF2B5EF4-FFF2-40B4-BE49-F238E27FC236}">
                  <a16:creationId xmlns:a16="http://schemas.microsoft.com/office/drawing/2014/main" id="{A20BE636-A476-4A20-A119-D5F19EEFC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7079" b="37996"/>
            <a:stretch>
              <a:fillRect/>
            </a:stretch>
          </p:blipFill>
          <p:spPr bwMode="auto">
            <a:xfrm>
              <a:off x="4629292" y="2749586"/>
              <a:ext cx="969132" cy="96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55F259B3-8350-4F2D-BDD0-410068CE8239}"/>
              </a:ext>
            </a:extLst>
          </p:cNvPr>
          <p:cNvPicPr>
            <a:picLocks noChangeAspect="1"/>
          </p:cNvPicPr>
          <p:nvPr/>
        </p:nvPicPr>
        <p:blipFill>
          <a:blip r:embed="rId4"/>
          <a:stretch>
            <a:fillRect/>
          </a:stretch>
        </p:blipFill>
        <p:spPr>
          <a:xfrm>
            <a:off x="0" y="6213514"/>
            <a:ext cx="9144000" cy="660321"/>
          </a:xfrm>
          <a:prstGeom prst="rect">
            <a:avLst/>
          </a:prstGeom>
        </p:spPr>
      </p:pic>
      <p:pic>
        <p:nvPicPr>
          <p:cNvPr id="10" name="Picture 9" descr="A picture containing wall, monitor&#10;&#10;Description automatically generated">
            <a:extLst>
              <a:ext uri="{FF2B5EF4-FFF2-40B4-BE49-F238E27FC236}">
                <a16:creationId xmlns:a16="http://schemas.microsoft.com/office/drawing/2014/main" id="{40419679-C41C-4901-B8CE-120A6381E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grpSp>
        <p:nvGrpSpPr>
          <p:cNvPr id="13" name="Group 12">
            <a:extLst>
              <a:ext uri="{FF2B5EF4-FFF2-40B4-BE49-F238E27FC236}">
                <a16:creationId xmlns:a16="http://schemas.microsoft.com/office/drawing/2014/main" id="{8AFB823D-38DB-4F98-ACDC-2FD79517C5BC}"/>
              </a:ext>
            </a:extLst>
          </p:cNvPr>
          <p:cNvGrpSpPr>
            <a:grpSpLocks/>
          </p:cNvGrpSpPr>
          <p:nvPr/>
        </p:nvGrpSpPr>
        <p:grpSpPr bwMode="auto">
          <a:xfrm>
            <a:off x="575504" y="1655013"/>
            <a:ext cx="4443412" cy="1322387"/>
            <a:chOff x="560004" y="2210977"/>
            <a:chExt cx="4443165" cy="1324492"/>
          </a:xfrm>
        </p:grpSpPr>
        <p:sp>
          <p:nvSpPr>
            <p:cNvPr id="14" name="Rectangle 4">
              <a:extLst>
                <a:ext uri="{FF2B5EF4-FFF2-40B4-BE49-F238E27FC236}">
                  <a16:creationId xmlns:a16="http://schemas.microsoft.com/office/drawing/2014/main" id="{14254D33-4D99-45E3-ADA0-0A964E45BB86}"/>
                </a:ext>
              </a:extLst>
            </p:cNvPr>
            <p:cNvSpPr>
              <a:spLocks noChangeArrowheads="1"/>
            </p:cNvSpPr>
            <p:nvPr/>
          </p:nvSpPr>
          <p:spPr bwMode="auto">
            <a:xfrm>
              <a:off x="1650369" y="2210977"/>
              <a:ext cx="3352800" cy="13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0" dirty="0">
                  <a:solidFill>
                    <a:srgbClr val="000000"/>
                  </a:solidFill>
                </a:rPr>
                <a:t>Melissa Demorest </a:t>
              </a:r>
              <a:r>
                <a:rPr lang="en-US" altLang="en-US" sz="1600" i="0" dirty="0" err="1">
                  <a:solidFill>
                    <a:srgbClr val="000000"/>
                  </a:solidFill>
                </a:rPr>
                <a:t>LeDuc</a:t>
              </a:r>
              <a:br>
                <a:rPr lang="en-US" altLang="en-US" sz="1600" i="0" dirty="0">
                  <a:solidFill>
                    <a:srgbClr val="000000"/>
                  </a:solidFill>
                </a:rPr>
              </a:br>
              <a:r>
                <a:rPr lang="en-US" altLang="en-US" sz="1600" i="0" dirty="0">
                  <a:solidFill>
                    <a:srgbClr val="000000"/>
                  </a:solidFill>
                </a:rPr>
                <a:t>Demorest Law Firm, PLLC </a:t>
              </a:r>
            </a:p>
            <a:p>
              <a:pPr>
                <a:spcBef>
                  <a:spcPct val="0"/>
                </a:spcBef>
                <a:buFontTx/>
                <a:buNone/>
              </a:pPr>
              <a:r>
                <a:rPr lang="en-US" altLang="en-US" sz="1600" i="0" dirty="0">
                  <a:solidFill>
                    <a:srgbClr val="000000"/>
                  </a:solidFill>
                </a:rPr>
                <a:t>Royal Oak, MI</a:t>
              </a:r>
              <a:br>
                <a:rPr lang="en-US" altLang="en-US" sz="1600" i="0" dirty="0">
                  <a:solidFill>
                    <a:srgbClr val="000000"/>
                  </a:solidFill>
                </a:rPr>
              </a:br>
              <a:r>
                <a:rPr lang="en-US" altLang="en-US" sz="1600" i="0" dirty="0">
                  <a:solidFill>
                    <a:srgbClr val="000000"/>
                  </a:solidFill>
                </a:rPr>
                <a:t>(248) 723-5500</a:t>
              </a:r>
              <a:br>
                <a:rPr lang="en-US" altLang="en-US" sz="1600" i="0" dirty="0">
                  <a:solidFill>
                    <a:srgbClr val="000000"/>
                  </a:solidFill>
                </a:rPr>
              </a:br>
              <a:r>
                <a:rPr lang="en-US" altLang="en-US" sz="1600" i="0" dirty="0">
                  <a:solidFill>
                    <a:srgbClr val="000000"/>
                  </a:solidFill>
                </a:rPr>
                <a:t>melissa@demolaw.com</a:t>
              </a:r>
            </a:p>
          </p:txBody>
        </p:sp>
        <p:pic>
          <p:nvPicPr>
            <p:cNvPr id="15" name="Picture 7">
              <a:extLst>
                <a:ext uri="{FF2B5EF4-FFF2-40B4-BE49-F238E27FC236}">
                  <a16:creationId xmlns:a16="http://schemas.microsoft.com/office/drawing/2014/main" id="{0318D09B-4FCF-4A61-896B-53B6E6068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34686"/>
            <a:stretch>
              <a:fillRect/>
            </a:stretch>
          </p:blipFill>
          <p:spPr bwMode="auto">
            <a:xfrm>
              <a:off x="560004" y="2214968"/>
              <a:ext cx="990470" cy="97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2">
            <a:extLst>
              <a:ext uri="{FF2B5EF4-FFF2-40B4-BE49-F238E27FC236}">
                <a16:creationId xmlns:a16="http://schemas.microsoft.com/office/drawing/2014/main" id="{885ACF8B-2DA5-46A0-87AE-65A7C5489655}"/>
              </a:ext>
            </a:extLst>
          </p:cNvPr>
          <p:cNvGrpSpPr>
            <a:grpSpLocks/>
          </p:cNvGrpSpPr>
          <p:nvPr/>
        </p:nvGrpSpPr>
        <p:grpSpPr bwMode="auto">
          <a:xfrm>
            <a:off x="4883207" y="3220251"/>
            <a:ext cx="4354938" cy="1322387"/>
            <a:chOff x="648473" y="2210977"/>
            <a:chExt cx="4354696" cy="1324492"/>
          </a:xfrm>
        </p:grpSpPr>
        <p:sp>
          <p:nvSpPr>
            <p:cNvPr id="17" name="Rectangle 4">
              <a:extLst>
                <a:ext uri="{FF2B5EF4-FFF2-40B4-BE49-F238E27FC236}">
                  <a16:creationId xmlns:a16="http://schemas.microsoft.com/office/drawing/2014/main" id="{41E9481C-AC9D-41AC-81B8-FB1B1E16A160}"/>
                </a:ext>
              </a:extLst>
            </p:cNvPr>
            <p:cNvSpPr>
              <a:spLocks noChangeArrowheads="1"/>
            </p:cNvSpPr>
            <p:nvPr/>
          </p:nvSpPr>
          <p:spPr bwMode="auto">
            <a:xfrm>
              <a:off x="1650369" y="2210977"/>
              <a:ext cx="3352800" cy="13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0" dirty="0">
                  <a:solidFill>
                    <a:srgbClr val="000000"/>
                  </a:solidFill>
                </a:rPr>
                <a:t>Guus van </a:t>
              </a:r>
              <a:r>
                <a:rPr lang="en-US" altLang="en-US" sz="1600" i="0" dirty="0" err="1">
                  <a:solidFill>
                    <a:srgbClr val="000000"/>
                  </a:solidFill>
                </a:rPr>
                <a:t>Lieshout</a:t>
              </a:r>
              <a:br>
                <a:rPr lang="en-US" altLang="en-US" sz="1600" i="0" dirty="0">
                  <a:solidFill>
                    <a:srgbClr val="000000"/>
                  </a:solidFill>
                </a:rPr>
              </a:br>
              <a:r>
                <a:rPr lang="en-US" altLang="en-US" sz="1600" i="0" dirty="0">
                  <a:solidFill>
                    <a:srgbClr val="000000"/>
                  </a:solidFill>
                </a:rPr>
                <a:t>Russell </a:t>
              </a:r>
              <a:r>
                <a:rPr lang="en-US" altLang="en-US" sz="1600" i="0" dirty="0" err="1">
                  <a:solidFill>
                    <a:srgbClr val="000000"/>
                  </a:solidFill>
                </a:rPr>
                <a:t>Advocaten</a:t>
              </a:r>
              <a:r>
                <a:rPr lang="en-US" altLang="en-US" sz="1600" i="0" dirty="0">
                  <a:solidFill>
                    <a:srgbClr val="000000"/>
                  </a:solidFill>
                </a:rPr>
                <a:t>, B.V.</a:t>
              </a:r>
            </a:p>
            <a:p>
              <a:pPr>
                <a:spcBef>
                  <a:spcPct val="0"/>
                </a:spcBef>
                <a:buFontTx/>
                <a:buNone/>
              </a:pPr>
              <a:r>
                <a:rPr lang="en-US" altLang="en-US" sz="1600" i="0" dirty="0">
                  <a:solidFill>
                    <a:srgbClr val="000000"/>
                  </a:solidFill>
                </a:rPr>
                <a:t>Amsterdam, Netherlands</a:t>
              </a:r>
              <a:br>
                <a:rPr lang="en-US" altLang="en-US" sz="1600" i="0" dirty="0">
                  <a:solidFill>
                    <a:srgbClr val="000000"/>
                  </a:solidFill>
                </a:rPr>
              </a:br>
              <a:r>
                <a:rPr lang="en-US" altLang="en-US" sz="1600" dirty="0">
                  <a:solidFill>
                    <a:srgbClr val="000000"/>
                  </a:solidFill>
                </a:rPr>
                <a:t>+31 20 301 55 55</a:t>
              </a:r>
              <a:br>
                <a:rPr lang="en-US" altLang="en-US" sz="1600" i="0" dirty="0">
                  <a:solidFill>
                    <a:srgbClr val="000000"/>
                  </a:solidFill>
                </a:rPr>
              </a:br>
              <a:r>
                <a:rPr lang="en-US" altLang="en-US" sz="1600" dirty="0">
                  <a:solidFill>
                    <a:srgbClr val="000000"/>
                  </a:solidFill>
                </a:rPr>
                <a:t>guus.vanlieshout@russell.nl</a:t>
              </a:r>
              <a:endParaRPr lang="en-US" altLang="en-US" sz="1600" i="0" dirty="0">
                <a:solidFill>
                  <a:srgbClr val="000000"/>
                </a:solidFill>
              </a:endParaRPr>
            </a:p>
          </p:txBody>
        </p:sp>
        <p:pic>
          <p:nvPicPr>
            <p:cNvPr id="18" name="Picture 7">
              <a:extLst>
                <a:ext uri="{FF2B5EF4-FFF2-40B4-BE49-F238E27FC236}">
                  <a16:creationId xmlns:a16="http://schemas.microsoft.com/office/drawing/2014/main" id="{6B0227BC-296E-4C5C-A885-FA6FFAEC5E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54" r="19392" b="36014"/>
            <a:stretch/>
          </p:blipFill>
          <p:spPr bwMode="auto">
            <a:xfrm>
              <a:off x="648473" y="2214970"/>
              <a:ext cx="946702" cy="9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2">
            <a:extLst>
              <a:ext uri="{FF2B5EF4-FFF2-40B4-BE49-F238E27FC236}">
                <a16:creationId xmlns:a16="http://schemas.microsoft.com/office/drawing/2014/main" id="{03101453-856F-4B59-9569-A20F6A16200D}"/>
              </a:ext>
            </a:extLst>
          </p:cNvPr>
          <p:cNvGrpSpPr>
            <a:grpSpLocks/>
          </p:cNvGrpSpPr>
          <p:nvPr/>
        </p:nvGrpSpPr>
        <p:grpSpPr bwMode="auto">
          <a:xfrm>
            <a:off x="536481" y="4666592"/>
            <a:ext cx="4381362" cy="1323455"/>
            <a:chOff x="622050" y="2209907"/>
            <a:chExt cx="4381119" cy="1325562"/>
          </a:xfrm>
        </p:grpSpPr>
        <p:sp>
          <p:nvSpPr>
            <p:cNvPr id="21" name="Rectangle 4">
              <a:extLst>
                <a:ext uri="{FF2B5EF4-FFF2-40B4-BE49-F238E27FC236}">
                  <a16:creationId xmlns:a16="http://schemas.microsoft.com/office/drawing/2014/main" id="{3A8D283F-C5B9-440B-9580-4B75A7D579B2}"/>
                </a:ext>
              </a:extLst>
            </p:cNvPr>
            <p:cNvSpPr>
              <a:spLocks noChangeArrowheads="1"/>
            </p:cNvSpPr>
            <p:nvPr/>
          </p:nvSpPr>
          <p:spPr bwMode="auto">
            <a:xfrm>
              <a:off x="1650369" y="2210977"/>
              <a:ext cx="3352800" cy="13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0" dirty="0">
                  <a:solidFill>
                    <a:srgbClr val="000000"/>
                  </a:solidFill>
                </a:rPr>
                <a:t>Carrie Ward</a:t>
              </a:r>
              <a:br>
                <a:rPr lang="en-US" altLang="en-US" sz="1600" i="0" dirty="0">
                  <a:solidFill>
                    <a:srgbClr val="000000"/>
                  </a:solidFill>
                </a:rPr>
              </a:br>
              <a:r>
                <a:rPr lang="en-US" altLang="en-US" sz="1600" i="0" dirty="0">
                  <a:solidFill>
                    <a:srgbClr val="000000"/>
                  </a:solidFill>
                </a:rPr>
                <a:t>Earp Cohn P.C.</a:t>
              </a:r>
            </a:p>
            <a:p>
              <a:pPr>
                <a:spcBef>
                  <a:spcPct val="0"/>
                </a:spcBef>
                <a:buFontTx/>
                <a:buNone/>
              </a:pPr>
              <a:r>
                <a:rPr lang="en-US" altLang="en-US" sz="1600" i="0" dirty="0">
                  <a:solidFill>
                    <a:srgbClr val="000000"/>
                  </a:solidFill>
                </a:rPr>
                <a:t>Cherry Hill, NJ / Philadelphia, PA</a:t>
              </a:r>
              <a:br>
                <a:rPr lang="en-US" altLang="en-US" sz="1600" i="0" dirty="0">
                  <a:solidFill>
                    <a:srgbClr val="000000"/>
                  </a:solidFill>
                </a:rPr>
              </a:br>
              <a:r>
                <a:rPr lang="en-US" altLang="en-US" sz="1600" dirty="0">
                  <a:solidFill>
                    <a:srgbClr val="000000"/>
                  </a:solidFill>
                </a:rPr>
                <a:t>(856) 354-7700 </a:t>
              </a:r>
              <a:br>
                <a:rPr lang="en-US" altLang="en-US" sz="1600" i="0" dirty="0">
                  <a:solidFill>
                    <a:srgbClr val="000000"/>
                  </a:solidFill>
                </a:rPr>
              </a:br>
              <a:r>
                <a:rPr lang="en-US" altLang="en-US" sz="1600" dirty="0">
                  <a:solidFill>
                    <a:srgbClr val="000000"/>
                  </a:solidFill>
                </a:rPr>
                <a:t>cward@earpcohn.com </a:t>
              </a:r>
              <a:endParaRPr lang="en-US" altLang="en-US" sz="1600" i="0" dirty="0">
                <a:solidFill>
                  <a:srgbClr val="000000"/>
                </a:solidFill>
              </a:endParaRPr>
            </a:p>
          </p:txBody>
        </p:sp>
        <p:pic>
          <p:nvPicPr>
            <p:cNvPr id="22" name="Picture 7">
              <a:extLst>
                <a:ext uri="{FF2B5EF4-FFF2-40B4-BE49-F238E27FC236}">
                  <a16:creationId xmlns:a16="http://schemas.microsoft.com/office/drawing/2014/main" id="{9AC9E62E-E5B6-419F-99C1-D3BAC10D112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2137"/>
            <a:stretch/>
          </p:blipFill>
          <p:spPr bwMode="auto">
            <a:xfrm>
              <a:off x="622050" y="2209907"/>
              <a:ext cx="963060" cy="97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C06059C-C2AF-4845-B315-C47F7CB76382}"/>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01355C08-A0AB-4880-A4EE-92F05E6EDB9E}"/>
              </a:ext>
            </a:extLst>
          </p:cNvPr>
          <p:cNvSpPr txBox="1"/>
          <p:nvPr/>
        </p:nvSpPr>
        <p:spPr>
          <a:xfrm>
            <a:off x="1143000" y="2362200"/>
            <a:ext cx="6477000" cy="2832100"/>
          </a:xfrm>
          <a:prstGeom prst="rect">
            <a:avLst/>
          </a:prstGeom>
          <a:noFill/>
        </p:spPr>
        <p:txBody>
          <a:bodyPr>
            <a:spAutoFit/>
          </a:bodyPr>
          <a:lstStyle/>
          <a:p>
            <a:pPr marL="342900" indent="-342900">
              <a:spcAft>
                <a:spcPts val="1200"/>
              </a:spcAft>
              <a:buFont typeface="Arial" panose="020B0604020202020204" pitchFamily="34" charset="0"/>
              <a:buChar char="•"/>
              <a:defRPr/>
            </a:pPr>
            <a:r>
              <a:rPr lang="en-US" sz="2000" dirty="0"/>
              <a:t>Black’s Law Dictionary</a:t>
            </a:r>
            <a:r>
              <a:rPr lang="en-US" sz="2000" i="0" dirty="0"/>
              <a:t> defines an “act of God” as “[a]n overwhelming, unpreventable event caused exclusively by forces of nature, such as an earthquake, flood, or tornado.”</a:t>
            </a:r>
          </a:p>
          <a:p>
            <a:pPr marL="342900" indent="-342900">
              <a:buFont typeface="Arial" panose="020B0604020202020204" pitchFamily="34" charset="0"/>
              <a:buChar char="•"/>
              <a:defRPr/>
            </a:pPr>
            <a:r>
              <a:rPr lang="en-US" sz="2000" i="0" dirty="0"/>
              <a:t>Does a pandemic count as an “act of God”?</a:t>
            </a:r>
          </a:p>
          <a:p>
            <a:pPr marL="800100" lvl="1" indent="-342900">
              <a:buFont typeface="Arial" panose="020B0604020202020204" pitchFamily="34" charset="0"/>
              <a:buChar char="•"/>
              <a:defRPr/>
            </a:pPr>
            <a:r>
              <a:rPr lang="en-US" sz="2000" i="0" dirty="0"/>
              <a:t>Does it fit another “typical” category?</a:t>
            </a:r>
          </a:p>
          <a:p>
            <a:pPr lvl="1">
              <a:defRPr/>
            </a:pPr>
            <a:endParaRPr lang="en-US" dirty="0"/>
          </a:p>
          <a:p>
            <a:pPr lvl="1">
              <a:defRPr/>
            </a:pPr>
            <a:endParaRPr lang="en-US" dirty="0"/>
          </a:p>
        </p:txBody>
      </p:sp>
      <p:pic>
        <p:nvPicPr>
          <p:cNvPr id="4" name="Picture 3">
            <a:extLst>
              <a:ext uri="{FF2B5EF4-FFF2-40B4-BE49-F238E27FC236}">
                <a16:creationId xmlns:a16="http://schemas.microsoft.com/office/drawing/2014/main" id="{1E6762D0-E8D2-4A78-BD3D-AB7B4EAA8DC4}"/>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E044B30B-BCD6-4513-9A75-3B08F5D23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E37395C-004E-478B-A769-3CA4D3720F1E}"/>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D2D0A19F-7F3E-4F24-9F3C-5D9C5822C057}"/>
              </a:ext>
            </a:extLst>
          </p:cNvPr>
          <p:cNvSpPr txBox="1"/>
          <p:nvPr/>
        </p:nvSpPr>
        <p:spPr>
          <a:xfrm>
            <a:off x="1143000" y="2133600"/>
            <a:ext cx="6477000" cy="4154488"/>
          </a:xfrm>
          <a:prstGeom prst="rect">
            <a:avLst/>
          </a:prstGeom>
          <a:noFill/>
        </p:spPr>
        <p:txBody>
          <a:bodyPr>
            <a:spAutoFit/>
          </a:bodyPr>
          <a:lstStyle/>
          <a:p>
            <a:pPr>
              <a:defRPr/>
            </a:pPr>
            <a:r>
              <a:rPr lang="en-US" dirty="0"/>
              <a:t>Analysis</a:t>
            </a:r>
            <a:endParaRPr lang="en-US" i="0" dirty="0"/>
          </a:p>
          <a:p>
            <a:pPr marL="342900" indent="-342900">
              <a:buFont typeface="Arial" panose="020B0604020202020204" pitchFamily="34" charset="0"/>
              <a:buChar char="•"/>
              <a:defRPr/>
            </a:pPr>
            <a:r>
              <a:rPr lang="en-US" sz="2000" i="0" dirty="0"/>
              <a:t>Does the contract include a force majeure clause?</a:t>
            </a:r>
          </a:p>
          <a:p>
            <a:pPr marL="800100" lvl="1" indent="-342900">
              <a:buFont typeface="Arial" panose="020B0604020202020204" pitchFamily="34" charset="0"/>
              <a:buChar char="•"/>
              <a:defRPr/>
            </a:pPr>
            <a:r>
              <a:rPr lang="en-US" sz="1600" i="0" dirty="0"/>
              <a:t>Typically included in event contracts, supply agreements, construction contracts, and other contracts requiring specific performance timelines</a:t>
            </a:r>
          </a:p>
          <a:p>
            <a:pPr marL="342900" indent="-342900">
              <a:buFont typeface="Arial" panose="020B0604020202020204" pitchFamily="34" charset="0"/>
              <a:buChar char="•"/>
              <a:defRPr/>
            </a:pPr>
            <a:r>
              <a:rPr lang="en-US" sz="2000" i="0" dirty="0"/>
              <a:t>If so, how does the contract define force majeure events? </a:t>
            </a:r>
          </a:p>
          <a:p>
            <a:pPr marL="800100" lvl="1" indent="-342900">
              <a:buFont typeface="Arial" panose="020B0604020202020204" pitchFamily="34" charset="0"/>
              <a:buChar char="•"/>
              <a:defRPr/>
            </a:pPr>
            <a:r>
              <a:rPr lang="en-US" sz="1600" i="0" dirty="0"/>
              <a:t>Very specific, very general, or in between? </a:t>
            </a:r>
          </a:p>
          <a:p>
            <a:pPr marL="342900" indent="-342900">
              <a:buFont typeface="Arial" panose="020B0604020202020204" pitchFamily="34" charset="0"/>
              <a:buChar char="•"/>
              <a:defRPr/>
            </a:pPr>
            <a:r>
              <a:rPr lang="en-US" sz="2000" i="0" dirty="0"/>
              <a:t>Is performance actually impossible or can it be delayed? </a:t>
            </a:r>
          </a:p>
          <a:p>
            <a:pPr marL="800100" lvl="1" indent="-342900">
              <a:buFont typeface="Arial" panose="020B0604020202020204" pitchFamily="34" charset="0"/>
              <a:buChar char="•"/>
              <a:defRPr/>
            </a:pPr>
            <a:r>
              <a:rPr lang="en-US" sz="1600" i="0" dirty="0"/>
              <a:t>Is there an alternate supply source? </a:t>
            </a:r>
          </a:p>
          <a:p>
            <a:pPr marL="800100" lvl="1" indent="-342900">
              <a:buFont typeface="Arial" panose="020B0604020202020204" pitchFamily="34" charset="0"/>
              <a:buChar char="•"/>
              <a:defRPr/>
            </a:pPr>
            <a:r>
              <a:rPr lang="en-US" sz="1600" i="0" dirty="0"/>
              <a:t>Local vs global effects of pandemic</a:t>
            </a:r>
          </a:p>
          <a:p>
            <a:pPr marL="342900" indent="-342900">
              <a:buFont typeface="Arial" panose="020B0604020202020204" pitchFamily="34" charset="0"/>
              <a:buChar char="•"/>
              <a:defRPr/>
            </a:pPr>
            <a:r>
              <a:rPr lang="en-US" sz="2000" dirty="0"/>
              <a:t>What about impracticability? </a:t>
            </a:r>
          </a:p>
          <a:p>
            <a:pPr marL="342900" indent="-342900">
              <a:buFont typeface="Arial" panose="020B0604020202020204" pitchFamily="34" charset="0"/>
              <a:buChar char="•"/>
              <a:defRPr/>
            </a:pPr>
            <a:endParaRPr lang="en-US" i="0" dirty="0"/>
          </a:p>
        </p:txBody>
      </p:sp>
      <p:pic>
        <p:nvPicPr>
          <p:cNvPr id="4" name="Picture 3">
            <a:extLst>
              <a:ext uri="{FF2B5EF4-FFF2-40B4-BE49-F238E27FC236}">
                <a16:creationId xmlns:a16="http://schemas.microsoft.com/office/drawing/2014/main" id="{002DA1CC-D7DB-4512-BCE5-24C87534D820}"/>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6CAA170C-5125-4D0E-B180-58282FF0A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05EDA89-9CF9-44E8-B3BE-00CF68DDFFA1}"/>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FF10917C-1A39-451D-B07F-8BF2C2DEC8A9}"/>
              </a:ext>
            </a:extLst>
          </p:cNvPr>
          <p:cNvSpPr txBox="1"/>
          <p:nvPr/>
        </p:nvSpPr>
        <p:spPr>
          <a:xfrm>
            <a:off x="1143000" y="2362200"/>
            <a:ext cx="6477000" cy="3232150"/>
          </a:xfrm>
          <a:prstGeom prst="rect">
            <a:avLst/>
          </a:prstGeom>
          <a:noFill/>
        </p:spPr>
        <p:txBody>
          <a:bodyPr>
            <a:spAutoFit/>
          </a:bodyPr>
          <a:lstStyle/>
          <a:p>
            <a:pPr>
              <a:defRPr/>
            </a:pPr>
            <a:r>
              <a:rPr lang="en-US" dirty="0"/>
              <a:t>Analysis - Continued</a:t>
            </a:r>
            <a:endParaRPr lang="en-US" i="0" dirty="0"/>
          </a:p>
          <a:p>
            <a:pPr marL="342900" indent="-342900">
              <a:spcAft>
                <a:spcPts val="600"/>
              </a:spcAft>
              <a:buFont typeface="Arial" panose="020B0604020202020204" pitchFamily="34" charset="0"/>
              <a:buChar char="•"/>
              <a:defRPr/>
            </a:pPr>
            <a:r>
              <a:rPr lang="en-US" sz="2000" i="0" dirty="0"/>
              <a:t>What are the risks of contract termination?</a:t>
            </a:r>
          </a:p>
          <a:p>
            <a:pPr marL="342900" indent="-342900">
              <a:spcAft>
                <a:spcPts val="600"/>
              </a:spcAft>
              <a:buFont typeface="Arial" panose="020B0604020202020204" pitchFamily="34" charset="0"/>
              <a:buChar char="•"/>
              <a:defRPr/>
            </a:pPr>
            <a:r>
              <a:rPr lang="en-US" sz="2000" i="0" dirty="0"/>
              <a:t>What relief may the contracting party obtain if a court finds that this was not a force majeure event? </a:t>
            </a:r>
          </a:p>
          <a:p>
            <a:pPr marL="342900" indent="-342900">
              <a:spcAft>
                <a:spcPts val="600"/>
              </a:spcAft>
              <a:buFont typeface="Arial" panose="020B0604020202020204" pitchFamily="34" charset="0"/>
              <a:buChar char="•"/>
              <a:defRPr/>
            </a:pPr>
            <a:r>
              <a:rPr lang="en-US" sz="2000" i="0" dirty="0"/>
              <a:t>To what extent does a “most favored nation” clause come into play?</a:t>
            </a:r>
          </a:p>
          <a:p>
            <a:pPr marL="342900" indent="-342900">
              <a:spcAft>
                <a:spcPts val="600"/>
              </a:spcAft>
              <a:buFont typeface="Arial" panose="020B0604020202020204" pitchFamily="34" charset="0"/>
              <a:buChar char="•"/>
              <a:defRPr/>
            </a:pPr>
            <a:r>
              <a:rPr lang="en-US" sz="2000" i="0" dirty="0"/>
              <a:t>What must a party excused from performance do to mitigate the impact of non-performance? </a:t>
            </a:r>
            <a:r>
              <a:rPr lang="en-US" sz="2000" dirty="0"/>
              <a:t> </a:t>
            </a:r>
          </a:p>
          <a:p>
            <a:pPr marL="342900" indent="-342900">
              <a:spcAft>
                <a:spcPts val="600"/>
              </a:spcAft>
              <a:buFont typeface="Arial" panose="020B0604020202020204" pitchFamily="34" charset="0"/>
              <a:buChar char="•"/>
              <a:defRPr/>
            </a:pPr>
            <a:r>
              <a:rPr lang="en-US" sz="2000" dirty="0"/>
              <a:t>Fact-specific analysis</a:t>
            </a:r>
          </a:p>
        </p:txBody>
      </p:sp>
      <p:pic>
        <p:nvPicPr>
          <p:cNvPr id="4" name="Picture 3">
            <a:extLst>
              <a:ext uri="{FF2B5EF4-FFF2-40B4-BE49-F238E27FC236}">
                <a16:creationId xmlns:a16="http://schemas.microsoft.com/office/drawing/2014/main" id="{548C7F49-3166-4383-BBE5-93999F2C4FC4}"/>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F8B320EA-0AFE-48FE-A08D-3795068D7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7612CB-2E4D-472A-9706-752108F8633A}"/>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1C5A0F56-14EF-4ED9-B27C-6B6BC5BA1757}"/>
              </a:ext>
            </a:extLst>
          </p:cNvPr>
          <p:cNvSpPr txBox="1"/>
          <p:nvPr/>
        </p:nvSpPr>
        <p:spPr>
          <a:xfrm>
            <a:off x="1143000" y="2174875"/>
            <a:ext cx="6477000" cy="3908425"/>
          </a:xfrm>
          <a:prstGeom prst="rect">
            <a:avLst/>
          </a:prstGeom>
          <a:noFill/>
        </p:spPr>
        <p:txBody>
          <a:bodyPr>
            <a:spAutoFit/>
          </a:bodyPr>
          <a:lstStyle/>
          <a:p>
            <a:pPr>
              <a:defRPr/>
            </a:pPr>
            <a:r>
              <a:rPr lang="en-US" dirty="0"/>
              <a:t>What if your contract doesn’t include a force majeure clause? </a:t>
            </a:r>
            <a:endParaRPr lang="en-US" i="0" dirty="0"/>
          </a:p>
          <a:p>
            <a:pPr marL="342900" indent="-342900">
              <a:spcAft>
                <a:spcPts val="600"/>
              </a:spcAft>
              <a:buFont typeface="Arial" panose="020B0604020202020204" pitchFamily="34" charset="0"/>
              <a:buChar char="•"/>
              <a:defRPr/>
            </a:pPr>
            <a:r>
              <a:rPr lang="en-US" sz="1600" i="0" dirty="0"/>
              <a:t>Leases </a:t>
            </a:r>
          </a:p>
          <a:p>
            <a:pPr marL="800100" lvl="1" indent="-342900">
              <a:spcAft>
                <a:spcPts val="600"/>
              </a:spcAft>
              <a:buFont typeface="Arial" panose="020B0604020202020204" pitchFamily="34" charset="0"/>
              <a:buChar char="•"/>
              <a:defRPr/>
            </a:pPr>
            <a:r>
              <a:rPr lang="en-US" sz="1600" i="0" dirty="0"/>
              <a:t>Rent abatement or suspension</a:t>
            </a:r>
          </a:p>
          <a:p>
            <a:pPr marL="342900" indent="-342900">
              <a:spcAft>
                <a:spcPts val="600"/>
              </a:spcAft>
              <a:buFont typeface="Arial" panose="020B0604020202020204" pitchFamily="34" charset="0"/>
              <a:buChar char="•"/>
              <a:defRPr/>
            </a:pPr>
            <a:r>
              <a:rPr lang="en-US" sz="1600" i="0" dirty="0"/>
              <a:t>Doctrine of frustration/frustration of purpose</a:t>
            </a:r>
          </a:p>
          <a:p>
            <a:pPr marL="914400" lvl="1" indent="-457200">
              <a:spcAft>
                <a:spcPts val="600"/>
              </a:spcAft>
              <a:buFont typeface="+mj-lt"/>
              <a:buAutoNum type="arabicPeriod"/>
              <a:defRPr/>
            </a:pPr>
            <a:r>
              <a:rPr lang="en-US" sz="1600" i="0" dirty="0"/>
              <a:t>Unforeseen situation</a:t>
            </a:r>
          </a:p>
          <a:p>
            <a:pPr marL="914400" lvl="1" indent="-457200">
              <a:spcAft>
                <a:spcPts val="600"/>
              </a:spcAft>
              <a:buFont typeface="+mj-lt"/>
              <a:buAutoNum type="arabicPeriod"/>
              <a:defRPr/>
            </a:pPr>
            <a:r>
              <a:rPr lang="en-US" sz="1600" i="0" dirty="0"/>
              <a:t>Absence of relevant contract provision (force majeure clause)</a:t>
            </a:r>
          </a:p>
          <a:p>
            <a:pPr marL="914400" lvl="1" indent="-457200">
              <a:spcAft>
                <a:spcPts val="600"/>
              </a:spcAft>
              <a:buFont typeface="+mj-lt"/>
              <a:buAutoNum type="arabicPeriod"/>
              <a:defRPr/>
            </a:pPr>
            <a:r>
              <a:rPr lang="en-US" sz="1600" i="0" dirty="0"/>
              <a:t>“Radically different performance of contract”</a:t>
            </a:r>
          </a:p>
          <a:p>
            <a:pPr marL="342900" indent="-342900">
              <a:spcAft>
                <a:spcPts val="600"/>
              </a:spcAft>
              <a:buFont typeface="Arial" panose="020B0604020202020204" pitchFamily="34" charset="0"/>
              <a:buChar char="•"/>
              <a:defRPr/>
            </a:pPr>
            <a:r>
              <a:rPr lang="en-US" sz="1600" i="0" dirty="0"/>
              <a:t>Material adverse change clause</a:t>
            </a:r>
          </a:p>
          <a:p>
            <a:pPr marL="800100" lvl="1" indent="-342900">
              <a:spcAft>
                <a:spcPts val="600"/>
              </a:spcAft>
              <a:buFont typeface="Arial" panose="020B0604020202020204" pitchFamily="34" charset="0"/>
              <a:buChar char="•"/>
              <a:defRPr/>
            </a:pPr>
            <a:r>
              <a:rPr lang="en-US" sz="1600" i="0" dirty="0"/>
              <a:t>Real estate or other purchase agreement</a:t>
            </a:r>
          </a:p>
          <a:p>
            <a:pPr marL="800100" lvl="1" indent="-342900">
              <a:spcAft>
                <a:spcPts val="600"/>
              </a:spcAft>
              <a:buFont typeface="Arial" panose="020B0604020202020204" pitchFamily="34" charset="0"/>
              <a:buChar char="•"/>
              <a:defRPr/>
            </a:pPr>
            <a:r>
              <a:rPr lang="en-US" sz="1600" i="0" dirty="0"/>
              <a:t>Loan term sheet</a:t>
            </a:r>
          </a:p>
        </p:txBody>
      </p:sp>
      <p:pic>
        <p:nvPicPr>
          <p:cNvPr id="4" name="Picture 3">
            <a:extLst>
              <a:ext uri="{FF2B5EF4-FFF2-40B4-BE49-F238E27FC236}">
                <a16:creationId xmlns:a16="http://schemas.microsoft.com/office/drawing/2014/main" id="{C1947AE7-D5EB-44CE-80FA-3F6410FDB278}"/>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A9669F69-B61A-4D67-8F0F-64C30D612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285D1DB-B830-4ADE-A140-0DF5F5C6B9DA}"/>
              </a:ext>
            </a:extLst>
          </p:cNvPr>
          <p:cNvSpPr>
            <a:spLocks noGrp="1" noChangeArrowheads="1"/>
          </p:cNvSpPr>
          <p:nvPr>
            <p:ph type="title"/>
          </p:nvPr>
        </p:nvSpPr>
        <p:spPr/>
        <p:txBody>
          <a:bodyPr/>
          <a:lstStyle/>
          <a:p>
            <a:r>
              <a:rPr lang="en-US" altLang="en-US" b="1" dirty="0"/>
              <a:t>Understanding Force Majeure</a:t>
            </a:r>
          </a:p>
        </p:txBody>
      </p:sp>
      <p:sp>
        <p:nvSpPr>
          <p:cNvPr id="3" name="TextBox 2">
            <a:extLst>
              <a:ext uri="{FF2B5EF4-FFF2-40B4-BE49-F238E27FC236}">
                <a16:creationId xmlns:a16="http://schemas.microsoft.com/office/drawing/2014/main" id="{727FECA2-1CB7-4247-B69B-5BE177683D83}"/>
              </a:ext>
            </a:extLst>
          </p:cNvPr>
          <p:cNvSpPr txBox="1"/>
          <p:nvPr/>
        </p:nvSpPr>
        <p:spPr>
          <a:xfrm>
            <a:off x="1143000" y="2174875"/>
            <a:ext cx="6477000" cy="3186113"/>
          </a:xfrm>
          <a:prstGeom prst="rect">
            <a:avLst/>
          </a:prstGeom>
          <a:noFill/>
        </p:spPr>
        <p:txBody>
          <a:bodyPr>
            <a:spAutoFit/>
          </a:bodyPr>
          <a:lstStyle/>
          <a:p>
            <a:pPr>
              <a:defRPr/>
            </a:pPr>
            <a:r>
              <a:rPr lang="en-US" dirty="0"/>
              <a:t>What if your contract doesn’t include a force majeure clause?  - Continued</a:t>
            </a:r>
            <a:endParaRPr lang="en-US" i="0" dirty="0"/>
          </a:p>
          <a:p>
            <a:pPr marL="342900" indent="-342900">
              <a:spcAft>
                <a:spcPts val="600"/>
              </a:spcAft>
              <a:buFont typeface="Arial" panose="020B0604020202020204" pitchFamily="34" charset="0"/>
              <a:buChar char="•"/>
              <a:defRPr/>
            </a:pPr>
            <a:r>
              <a:rPr lang="en-US" sz="1600" i="0" dirty="0"/>
              <a:t>Defense of impossibility/impracticability of performance</a:t>
            </a:r>
          </a:p>
          <a:p>
            <a:pPr marL="800100" lvl="1" indent="-342900">
              <a:spcAft>
                <a:spcPts val="600"/>
              </a:spcAft>
              <a:buFont typeface="Arial" panose="020B0604020202020204" pitchFamily="34" charset="0"/>
              <a:buChar char="•"/>
              <a:defRPr/>
            </a:pPr>
            <a:r>
              <a:rPr lang="en-US" sz="1600" i="0" dirty="0"/>
              <a:t>UCC includes impracticability defense</a:t>
            </a:r>
          </a:p>
          <a:p>
            <a:pPr marL="800100" lvl="1" indent="-342900">
              <a:spcAft>
                <a:spcPts val="600"/>
              </a:spcAft>
              <a:buFont typeface="Arial" panose="020B0604020202020204" pitchFamily="34" charset="0"/>
              <a:buChar char="•"/>
              <a:defRPr/>
            </a:pPr>
            <a:r>
              <a:rPr lang="en-US" sz="1600" i="0" dirty="0"/>
              <a:t>Under Michigan UCC, performance excused where:</a:t>
            </a:r>
          </a:p>
          <a:p>
            <a:pPr marL="1257300" lvl="2" indent="-342900">
              <a:spcAft>
                <a:spcPts val="600"/>
              </a:spcAft>
              <a:buFont typeface="Arial" panose="020B0604020202020204" pitchFamily="34" charset="0"/>
              <a:buChar char="•"/>
              <a:defRPr/>
            </a:pPr>
            <a:r>
              <a:rPr lang="en-US" sz="1600" i="0" dirty="0"/>
              <a:t>Inability to perform is due to compliance with governmental regulations OR</a:t>
            </a:r>
          </a:p>
          <a:p>
            <a:pPr marL="1257300" lvl="2" indent="-342900">
              <a:spcAft>
                <a:spcPts val="600"/>
              </a:spcAft>
              <a:buFont typeface="Arial" panose="020B0604020202020204" pitchFamily="34" charset="0"/>
              <a:buChar char="•"/>
              <a:defRPr/>
            </a:pPr>
            <a:r>
              <a:rPr lang="en-US" sz="1600" i="0" dirty="0"/>
              <a:t>performance becomes impracticable due to occurrence of an “unforeseeable” event</a:t>
            </a:r>
          </a:p>
          <a:p>
            <a:pPr marL="1257300" lvl="2" indent="-342900">
              <a:buFont typeface="Arial" panose="020B0604020202020204" pitchFamily="34" charset="0"/>
              <a:buChar char="•"/>
              <a:defRPr/>
            </a:pPr>
            <a:endParaRPr lang="en-US" sz="1600" i="0" dirty="0"/>
          </a:p>
        </p:txBody>
      </p:sp>
      <p:pic>
        <p:nvPicPr>
          <p:cNvPr id="4" name="Picture 3">
            <a:extLst>
              <a:ext uri="{FF2B5EF4-FFF2-40B4-BE49-F238E27FC236}">
                <a16:creationId xmlns:a16="http://schemas.microsoft.com/office/drawing/2014/main" id="{4CE5BB67-3566-4A6D-B094-51F8AF0A1925}"/>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BBC6A82E-D492-405C-8D2A-0BF7A1C57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C9A834D-EEED-4F7D-84B6-070A23AD10E1}"/>
              </a:ext>
            </a:extLst>
          </p:cNvPr>
          <p:cNvSpPr>
            <a:spLocks noGrp="1" noChangeArrowheads="1"/>
          </p:cNvSpPr>
          <p:nvPr>
            <p:ph type="title"/>
          </p:nvPr>
        </p:nvSpPr>
        <p:spPr/>
        <p:txBody>
          <a:bodyPr/>
          <a:lstStyle/>
          <a:p>
            <a:r>
              <a:rPr lang="en-US" altLang="en-US" b="1" dirty="0"/>
              <a:t>What to do about existing contracts? </a:t>
            </a:r>
          </a:p>
        </p:txBody>
      </p:sp>
      <p:sp>
        <p:nvSpPr>
          <p:cNvPr id="13315" name="TextBox 2">
            <a:extLst>
              <a:ext uri="{FF2B5EF4-FFF2-40B4-BE49-F238E27FC236}">
                <a16:creationId xmlns:a16="http://schemas.microsoft.com/office/drawing/2014/main" id="{4071B408-23C3-4584-8004-ADCDD4F5BDF5}"/>
              </a:ext>
            </a:extLst>
          </p:cNvPr>
          <p:cNvSpPr txBox="1">
            <a:spLocks noChangeArrowheads="1"/>
          </p:cNvSpPr>
          <p:nvPr/>
        </p:nvSpPr>
        <p:spPr bwMode="auto">
          <a:xfrm>
            <a:off x="1143000" y="2362200"/>
            <a:ext cx="6477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a:solidFill>
                  <a:schemeClr val="tx1"/>
                </a:solidFill>
                <a:latin typeface="Arial" panose="020B0604020202020204" pitchFamily="34" charset="0"/>
                <a:ea typeface="MS PGothic" panose="020B0600070205080204" pitchFamily="34" charset="-128"/>
              </a:defRPr>
            </a:lvl1pPr>
            <a:lvl2pPr marL="914400" indent="-45720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spcAft>
                <a:spcPts val="600"/>
              </a:spcAft>
              <a:buFontTx/>
              <a:buAutoNum type="arabicPeriod"/>
            </a:pPr>
            <a:r>
              <a:rPr lang="en-US" altLang="en-US" sz="2000" i="0"/>
              <a:t>Review existing contracts to understand force majeure clauses and possible solutions</a:t>
            </a:r>
          </a:p>
          <a:p>
            <a:pPr lvl="1">
              <a:spcBef>
                <a:spcPct val="0"/>
              </a:spcBef>
              <a:spcAft>
                <a:spcPts val="600"/>
              </a:spcAft>
              <a:buFont typeface="Arial" panose="020B0604020202020204" pitchFamily="34" charset="0"/>
              <a:buAutoNum type="alphaLcPeriod"/>
            </a:pPr>
            <a:r>
              <a:rPr lang="en-US" altLang="en-US" sz="2000" i="0"/>
              <a:t>Pay attention to notification deadlines</a:t>
            </a:r>
          </a:p>
          <a:p>
            <a:pPr lvl="1">
              <a:spcBef>
                <a:spcPct val="0"/>
              </a:spcBef>
              <a:spcAft>
                <a:spcPts val="600"/>
              </a:spcAft>
              <a:buFont typeface="Arial" panose="020B0604020202020204" pitchFamily="34" charset="0"/>
              <a:buAutoNum type="alphaLcPeriod"/>
            </a:pPr>
            <a:r>
              <a:rPr lang="en-US" altLang="en-US" sz="2000" i="0"/>
              <a:t>Unintentional waiver or default</a:t>
            </a:r>
          </a:p>
          <a:p>
            <a:pPr lvl="1">
              <a:spcBef>
                <a:spcPct val="0"/>
              </a:spcBef>
              <a:spcAft>
                <a:spcPts val="600"/>
              </a:spcAft>
              <a:buFont typeface="Arial" panose="020B0604020202020204" pitchFamily="34" charset="0"/>
              <a:buAutoNum type="alphaLcPeriod"/>
            </a:pPr>
            <a:r>
              <a:rPr lang="en-US" altLang="en-US" sz="2000" i="0"/>
              <a:t>Allocation of risk</a:t>
            </a:r>
          </a:p>
          <a:p>
            <a:pPr>
              <a:spcBef>
                <a:spcPct val="0"/>
              </a:spcBef>
              <a:spcAft>
                <a:spcPts val="600"/>
              </a:spcAft>
              <a:buFontTx/>
              <a:buAutoNum type="arabicPeriod"/>
            </a:pPr>
            <a:r>
              <a:rPr lang="en-US" altLang="en-US" sz="2000" i="0"/>
              <a:t>Communicate with contracting parties</a:t>
            </a:r>
          </a:p>
          <a:p>
            <a:pPr>
              <a:spcBef>
                <a:spcPct val="0"/>
              </a:spcBef>
              <a:spcAft>
                <a:spcPts val="600"/>
              </a:spcAft>
              <a:buFontTx/>
              <a:buAutoNum type="arabicPeriod"/>
            </a:pPr>
            <a:r>
              <a:rPr lang="en-US" altLang="en-US" sz="2000" i="0"/>
              <a:t>Plan for future performance</a:t>
            </a:r>
          </a:p>
          <a:p>
            <a:pPr lvl="1">
              <a:spcBef>
                <a:spcPct val="0"/>
              </a:spcBef>
              <a:spcAft>
                <a:spcPts val="600"/>
              </a:spcAft>
              <a:buFont typeface="Arial" panose="020B0604020202020204" pitchFamily="34" charset="0"/>
              <a:buAutoNum type="alphaLcPeriod"/>
            </a:pPr>
            <a:r>
              <a:rPr lang="en-US" altLang="en-US" sz="2000" i="0"/>
              <a:t>Rescheduled event or</a:t>
            </a:r>
          </a:p>
          <a:p>
            <a:pPr lvl="1">
              <a:spcBef>
                <a:spcPct val="0"/>
              </a:spcBef>
              <a:spcAft>
                <a:spcPts val="600"/>
              </a:spcAft>
              <a:buFont typeface="Arial" panose="020B0604020202020204" pitchFamily="34" charset="0"/>
              <a:buAutoNum type="alphaLcPeriod"/>
            </a:pPr>
            <a:r>
              <a:rPr lang="en-US" altLang="en-US" sz="2000" i="0"/>
              <a:t>Ramping up resumed supply of goods</a:t>
            </a:r>
          </a:p>
        </p:txBody>
      </p:sp>
      <p:pic>
        <p:nvPicPr>
          <p:cNvPr id="4" name="Picture 3">
            <a:extLst>
              <a:ext uri="{FF2B5EF4-FFF2-40B4-BE49-F238E27FC236}">
                <a16:creationId xmlns:a16="http://schemas.microsoft.com/office/drawing/2014/main" id="{28E79C37-F843-45F4-B657-9B365F021D1E}"/>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47A853E3-6250-4F75-B799-5874DF483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F5ACEDF-D699-47AA-9082-02FB30931DDB}"/>
              </a:ext>
            </a:extLst>
          </p:cNvPr>
          <p:cNvSpPr>
            <a:spLocks noGrp="1" noChangeArrowheads="1"/>
          </p:cNvSpPr>
          <p:nvPr>
            <p:ph type="title"/>
          </p:nvPr>
        </p:nvSpPr>
        <p:spPr/>
        <p:txBody>
          <a:bodyPr/>
          <a:lstStyle/>
          <a:p>
            <a:r>
              <a:rPr lang="en-US" altLang="en-US" b="1" dirty="0"/>
              <a:t>Drafting New Force Majeure Clauses</a:t>
            </a:r>
          </a:p>
        </p:txBody>
      </p:sp>
      <p:sp>
        <p:nvSpPr>
          <p:cNvPr id="14339" name="Text Placeholder 2">
            <a:extLst>
              <a:ext uri="{FF2B5EF4-FFF2-40B4-BE49-F238E27FC236}">
                <a16:creationId xmlns:a16="http://schemas.microsoft.com/office/drawing/2014/main" id="{B72B1B24-85AA-4B59-80D2-E83D24D107A6}"/>
              </a:ext>
            </a:extLst>
          </p:cNvPr>
          <p:cNvSpPr>
            <a:spLocks noGrp="1" noChangeArrowheads="1"/>
          </p:cNvSpPr>
          <p:nvPr>
            <p:ph type="body" idx="1"/>
          </p:nvPr>
        </p:nvSpPr>
        <p:spPr/>
        <p:txBody>
          <a:bodyPr/>
          <a:lstStyle/>
          <a:p>
            <a:r>
              <a:rPr lang="en-US" altLang="en-US"/>
              <a:t>Sample clause: Event Contract</a:t>
            </a:r>
          </a:p>
          <a:p>
            <a:r>
              <a:rPr lang="en-US" altLang="en-US" sz="1600"/>
              <a:t>Impossibility of Performance/Force Majeure: Notwithstanding the cancellation policy set forth herein, the parties' performance under this Agreement is subject to acts of God, war, </a:t>
            </a:r>
            <a:r>
              <a:rPr lang="en-US" altLang="en-US" sz="1600" b="1"/>
              <a:t>national emergencies</a:t>
            </a:r>
            <a:r>
              <a:rPr lang="en-US" altLang="en-US" sz="1600"/>
              <a:t>, </a:t>
            </a:r>
            <a:r>
              <a:rPr lang="en-US" altLang="en-US" sz="1600" b="1"/>
              <a:t>government regulation</a:t>
            </a:r>
            <a:r>
              <a:rPr lang="en-US" altLang="en-US" sz="1600"/>
              <a:t>, threats or acts of terrorism or similar acts, acts of government (including governmental travel advisories), </a:t>
            </a:r>
            <a:r>
              <a:rPr lang="en-US" altLang="en-US" sz="1600" b="1"/>
              <a:t>threat of disease</a:t>
            </a:r>
            <a:r>
              <a:rPr lang="en-US" altLang="en-US" sz="1600"/>
              <a:t>, disaster, strikes and other labor disputes (except those involving Facility's employees or agents), work stoppage, civil disorder, riots, curtailment of transportation facilities, </a:t>
            </a:r>
            <a:r>
              <a:rPr lang="en-US" altLang="en-US" sz="1600" b="1"/>
              <a:t>health issues</a:t>
            </a:r>
            <a:r>
              <a:rPr lang="en-US" altLang="en-US" sz="1600"/>
              <a:t>,</a:t>
            </a:r>
            <a:r>
              <a:rPr lang="en-US" altLang="en-US" sz="1600" b="1"/>
              <a:t> </a:t>
            </a:r>
            <a:r>
              <a:rPr lang="en-US" altLang="en-US" sz="1600"/>
              <a:t>or any other cause beyond the parties' control, making it inadvisable, illegal or impossible to perform their obligations under the Contract. Either party may cancel the Contract for any one or more of such reasons upon written notice to the other.</a:t>
            </a:r>
          </a:p>
          <a:p>
            <a:endParaRPr lang="en-US" altLang="en-US"/>
          </a:p>
        </p:txBody>
      </p:sp>
      <p:pic>
        <p:nvPicPr>
          <p:cNvPr id="4" name="Picture 3">
            <a:extLst>
              <a:ext uri="{FF2B5EF4-FFF2-40B4-BE49-F238E27FC236}">
                <a16:creationId xmlns:a16="http://schemas.microsoft.com/office/drawing/2014/main" id="{0AE456EE-39DA-4CD5-BE2F-382BDEF26C7B}"/>
              </a:ext>
            </a:extLst>
          </p:cNvPr>
          <p:cNvPicPr>
            <a:picLocks noChangeAspect="1"/>
          </p:cNvPicPr>
          <p:nvPr/>
        </p:nvPicPr>
        <p:blipFill>
          <a:blip r:embed="rId2"/>
          <a:stretch>
            <a:fillRect/>
          </a:stretch>
        </p:blipFill>
        <p:spPr>
          <a:xfrm>
            <a:off x="0" y="6213514"/>
            <a:ext cx="9144000" cy="660321"/>
          </a:xfrm>
          <a:prstGeom prst="rect">
            <a:avLst/>
          </a:prstGeom>
        </p:spPr>
      </p:pic>
      <p:pic>
        <p:nvPicPr>
          <p:cNvPr id="5" name="Picture 4" descr="A picture containing wall, monitor&#10;&#10;Description automatically generated">
            <a:extLst>
              <a:ext uri="{FF2B5EF4-FFF2-40B4-BE49-F238E27FC236}">
                <a16:creationId xmlns:a16="http://schemas.microsoft.com/office/drawing/2014/main" id="{2D8E2612-DEBE-48C9-A3AC-C25E9297D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164" y="6476999"/>
            <a:ext cx="396835" cy="39683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45"/>
      </a:dk2>
      <a:lt2>
        <a:srgbClr val="DADADA"/>
      </a:lt2>
      <a:accent1>
        <a:srgbClr val="DF2E28"/>
      </a:accent1>
      <a:accent2>
        <a:srgbClr val="6D6D6D"/>
      </a:accent2>
      <a:accent3>
        <a:srgbClr val="363636"/>
      </a:accent3>
      <a:accent4>
        <a:srgbClr val="DF2E28"/>
      </a:accent4>
      <a:accent5>
        <a:srgbClr val="6D6D6D"/>
      </a:accent5>
      <a:accent6>
        <a:srgbClr val="FFFFFF"/>
      </a:accent6>
      <a:hlink>
        <a:srgbClr val="C6330E"/>
      </a:hlink>
      <a:folHlink>
        <a:srgbClr val="C6330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1763</Words>
  <Application>Microsoft Office PowerPoint</Application>
  <PresentationFormat>On-screen Show (4:3)</PresentationFormat>
  <Paragraphs>160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Force Majeure and Business Interruption May 12, 2020  Presented By:      </vt:lpstr>
      <vt:lpstr>Understanding Force Majeure</vt:lpstr>
      <vt:lpstr>Understanding Force Majeure</vt:lpstr>
      <vt:lpstr>Understanding Force Majeure</vt:lpstr>
      <vt:lpstr>Understanding Force Majeure</vt:lpstr>
      <vt:lpstr>Understanding Force Majeure</vt:lpstr>
      <vt:lpstr>Understanding Force Majeure</vt:lpstr>
      <vt:lpstr>What to do about existing contracts? </vt:lpstr>
      <vt:lpstr>Drafting New Force Majeure Clauses</vt:lpstr>
      <vt:lpstr>Drafting New Force Majeure Clauses</vt:lpstr>
      <vt:lpstr>Drafting New Force Majeure Clauses</vt:lpstr>
      <vt:lpstr>5 Main Elements of a Carefully Drafted Force Majeure Clause </vt:lpstr>
      <vt:lpstr>Interpretation of catch-all clauses</vt:lpstr>
      <vt:lpstr>State law issues</vt:lpstr>
      <vt:lpstr>Notice</vt:lpstr>
      <vt:lpstr>Business Interruption</vt:lpstr>
      <vt:lpstr>Business Interruption</vt:lpstr>
      <vt:lpstr>Business Interruption</vt:lpstr>
      <vt:lpstr>Business Interruption</vt:lpstr>
      <vt:lpstr>Other Possible Insurance Coverage</vt:lpstr>
      <vt:lpstr>Questions?</vt:lpstr>
      <vt:lpstr>Today’s 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Primerus!</dc:title>
  <dc:creator>kbundyra@ad.primerus.com</dc:creator>
  <cp:lastModifiedBy>Kelsey Amick</cp:lastModifiedBy>
  <cp:revision>20</cp:revision>
  <dcterms:created xsi:type="dcterms:W3CDTF">2019-02-19T20:04:49Z</dcterms:created>
  <dcterms:modified xsi:type="dcterms:W3CDTF">2020-05-12T13:01:34Z</dcterms:modified>
</cp:coreProperties>
</file>